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Lst>
  <p:notesMasterIdLst>
    <p:notesMasterId r:id="rId65"/>
  </p:notesMasterIdLst>
  <p:sldIdLst>
    <p:sldId id="256" r:id="rId2"/>
    <p:sldId id="257" r:id="rId3"/>
    <p:sldId id="361" r:id="rId4"/>
    <p:sldId id="359" r:id="rId5"/>
    <p:sldId id="393" r:id="rId6"/>
    <p:sldId id="362" r:id="rId7"/>
    <p:sldId id="394" r:id="rId8"/>
    <p:sldId id="349" r:id="rId9"/>
    <p:sldId id="352" r:id="rId10"/>
    <p:sldId id="351" r:id="rId11"/>
    <p:sldId id="350" r:id="rId12"/>
    <p:sldId id="353" r:id="rId13"/>
    <p:sldId id="354" r:id="rId14"/>
    <p:sldId id="355" r:id="rId15"/>
    <p:sldId id="395" r:id="rId16"/>
    <p:sldId id="342" r:id="rId17"/>
    <p:sldId id="348" r:id="rId18"/>
    <p:sldId id="343" r:id="rId19"/>
    <p:sldId id="344" r:id="rId20"/>
    <p:sldId id="396" r:id="rId21"/>
    <p:sldId id="400" r:id="rId22"/>
    <p:sldId id="402" r:id="rId23"/>
    <p:sldId id="345" r:id="rId24"/>
    <p:sldId id="287" r:id="rId25"/>
    <p:sldId id="403" r:id="rId26"/>
    <p:sldId id="358" r:id="rId27"/>
    <p:sldId id="391" r:id="rId28"/>
    <p:sldId id="404" r:id="rId29"/>
    <p:sldId id="357" r:id="rId30"/>
    <p:sldId id="356" r:id="rId31"/>
    <p:sldId id="363" r:id="rId32"/>
    <p:sldId id="397" r:id="rId33"/>
    <p:sldId id="364" r:id="rId34"/>
    <p:sldId id="365" r:id="rId35"/>
    <p:sldId id="401" r:id="rId36"/>
    <p:sldId id="377" r:id="rId37"/>
    <p:sldId id="378" r:id="rId38"/>
    <p:sldId id="366" r:id="rId39"/>
    <p:sldId id="367" r:id="rId40"/>
    <p:sldId id="369" r:id="rId41"/>
    <p:sldId id="398" r:id="rId42"/>
    <p:sldId id="376" r:id="rId43"/>
    <p:sldId id="375" r:id="rId44"/>
    <p:sldId id="374" r:id="rId45"/>
    <p:sldId id="373" r:id="rId46"/>
    <p:sldId id="372" r:id="rId47"/>
    <p:sldId id="386" r:id="rId48"/>
    <p:sldId id="381" r:id="rId49"/>
    <p:sldId id="380" r:id="rId50"/>
    <p:sldId id="379" r:id="rId51"/>
    <p:sldId id="385" r:id="rId52"/>
    <p:sldId id="392" r:id="rId53"/>
    <p:sldId id="384" r:id="rId54"/>
    <p:sldId id="383" r:id="rId55"/>
    <p:sldId id="382" r:id="rId56"/>
    <p:sldId id="387" r:id="rId57"/>
    <p:sldId id="388" r:id="rId58"/>
    <p:sldId id="389" r:id="rId59"/>
    <p:sldId id="390" r:id="rId60"/>
    <p:sldId id="399" r:id="rId61"/>
    <p:sldId id="368" r:id="rId62"/>
    <p:sldId id="370" r:id="rId63"/>
    <p:sldId id="285" r:id="rId64"/>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412" autoAdjust="0"/>
    <p:restoredTop sz="94662" autoAdjust="0"/>
  </p:normalViewPr>
  <p:slideViewPr>
    <p:cSldViewPr>
      <p:cViewPr>
        <p:scale>
          <a:sx n="60" d="100"/>
          <a:sy n="60" d="100"/>
        </p:scale>
        <p:origin x="-750" y="-13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3D0BCDB-7B40-46FF-A53E-48EEA7F946D9}" type="datetimeFigureOut">
              <a:rPr lang="fa-IR" smtClean="0"/>
              <a:pPr/>
              <a:t>30/01/1440</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A19CE6E-A33B-4172-B264-F5EA515CAFF3}" type="slidenum">
              <a:rPr lang="fa-IR" smtClean="0"/>
              <a:pPr/>
              <a:t>‹#›</a:t>
            </a:fld>
            <a:endParaRPr lang="fa-IR"/>
          </a:p>
        </p:txBody>
      </p:sp>
    </p:spTree>
    <p:extLst>
      <p:ext uri="{BB962C8B-B14F-4D97-AF65-F5344CB8AC3E}">
        <p14:creationId xmlns:p14="http://schemas.microsoft.com/office/powerpoint/2010/main" val="116221028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19CE6E-A33B-4172-B264-F5EA515CAFF3}" type="slidenum">
              <a:rPr lang="fa-IR" smtClean="0"/>
              <a:pPr/>
              <a:t>61</a:t>
            </a:fld>
            <a:endParaRPr lang="fa-IR"/>
          </a:p>
        </p:txBody>
      </p:sp>
    </p:spTree>
    <p:extLst>
      <p:ext uri="{BB962C8B-B14F-4D97-AF65-F5344CB8AC3E}">
        <p14:creationId xmlns:p14="http://schemas.microsoft.com/office/powerpoint/2010/main" val="1204007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65ABECA1-2A0E-49F1-ADA6-FC36D0369EA9}" type="datetimeFigureOut">
              <a:rPr lang="fa-IR" smtClean="0"/>
              <a:pPr/>
              <a:t>30/01/1440</a:t>
            </a:fld>
            <a:endParaRPr lang="fa-IR"/>
          </a:p>
        </p:txBody>
      </p:sp>
      <p:sp>
        <p:nvSpPr>
          <p:cNvPr id="2" name="Footer Placeholder 1"/>
          <p:cNvSpPr>
            <a:spLocks noGrp="1"/>
          </p:cNvSpPr>
          <p:nvPr>
            <p:ph type="ftr" sz="quarter" idx="11"/>
          </p:nvPr>
        </p:nvSpPr>
        <p:spPr/>
        <p:txBody>
          <a:bodyPr/>
          <a:lstStyle/>
          <a:p>
            <a:endParaRPr lang="fa-IR"/>
          </a:p>
        </p:txBody>
      </p:sp>
      <p:sp>
        <p:nvSpPr>
          <p:cNvPr id="15" name="Slide Number Placeholder 14"/>
          <p:cNvSpPr>
            <a:spLocks noGrp="1"/>
          </p:cNvSpPr>
          <p:nvPr>
            <p:ph type="sldNum" sz="quarter" idx="12"/>
          </p:nvPr>
        </p:nvSpPr>
        <p:spPr>
          <a:xfrm>
            <a:off x="8229600" y="6473952"/>
            <a:ext cx="758952" cy="246888"/>
          </a:xfrm>
        </p:spPr>
        <p:txBody>
          <a:bodyPr/>
          <a:lstStyle/>
          <a:p>
            <a:fld id="{F1C5D2B9-D7C9-44D3-A6EC-6A5FEA4E5CFB}"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5ABECA1-2A0E-49F1-ADA6-FC36D0369EA9}" type="datetimeFigureOut">
              <a:rPr lang="fa-IR" smtClean="0"/>
              <a:pPr/>
              <a:t>30/01/1440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1C5D2B9-D7C9-44D3-A6EC-6A5FEA4E5CFB}"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5ABECA1-2A0E-49F1-ADA6-FC36D0369EA9}" type="datetimeFigureOut">
              <a:rPr lang="fa-IR" smtClean="0"/>
              <a:pPr/>
              <a:t>30/01/1440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1C5D2B9-D7C9-44D3-A6EC-6A5FEA4E5CFB}"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65ABECA1-2A0E-49F1-ADA6-FC36D0369EA9}" type="datetimeFigureOut">
              <a:rPr lang="fa-IR" smtClean="0"/>
              <a:pPr/>
              <a:t>30/01/1440</a:t>
            </a:fld>
            <a:endParaRPr lang="fa-IR"/>
          </a:p>
        </p:txBody>
      </p:sp>
      <p:sp>
        <p:nvSpPr>
          <p:cNvPr id="19" name="Footer Placeholder 18"/>
          <p:cNvSpPr>
            <a:spLocks noGrp="1"/>
          </p:cNvSpPr>
          <p:nvPr>
            <p:ph type="ftr" sz="quarter" idx="11"/>
          </p:nvPr>
        </p:nvSpPr>
        <p:spPr>
          <a:xfrm>
            <a:off x="3581400" y="76200"/>
            <a:ext cx="2895600" cy="288925"/>
          </a:xfrm>
        </p:spPr>
        <p:txBody>
          <a:bodyPr/>
          <a:lstStyle/>
          <a:p>
            <a:endParaRPr lang="fa-IR"/>
          </a:p>
        </p:txBody>
      </p:sp>
      <p:sp>
        <p:nvSpPr>
          <p:cNvPr id="16" name="Slide Number Placeholder 15"/>
          <p:cNvSpPr>
            <a:spLocks noGrp="1"/>
          </p:cNvSpPr>
          <p:nvPr>
            <p:ph type="sldNum" sz="quarter" idx="12"/>
          </p:nvPr>
        </p:nvSpPr>
        <p:spPr>
          <a:xfrm>
            <a:off x="8229600" y="6473952"/>
            <a:ext cx="758952" cy="246888"/>
          </a:xfrm>
        </p:spPr>
        <p:txBody>
          <a:bodyPr/>
          <a:lstStyle/>
          <a:p>
            <a:fld id="{F1C5D2B9-D7C9-44D3-A6EC-6A5FEA4E5CFB}"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65ABECA1-2A0E-49F1-ADA6-FC36D0369EA9}" type="datetimeFigureOut">
              <a:rPr lang="fa-IR" smtClean="0"/>
              <a:pPr/>
              <a:t>30/01/1440</a:t>
            </a:fld>
            <a:endParaRPr lang="fa-IR"/>
          </a:p>
        </p:txBody>
      </p:sp>
      <p:sp>
        <p:nvSpPr>
          <p:cNvPr id="11" name="Footer Placeholder 10"/>
          <p:cNvSpPr>
            <a:spLocks noGrp="1"/>
          </p:cNvSpPr>
          <p:nvPr>
            <p:ph type="ftr" sz="quarter" idx="11"/>
          </p:nvPr>
        </p:nvSpPr>
        <p:spPr/>
        <p:txBody>
          <a:bodyPr/>
          <a:lstStyle/>
          <a:p>
            <a:endParaRPr lang="fa-IR"/>
          </a:p>
        </p:txBody>
      </p:sp>
      <p:sp>
        <p:nvSpPr>
          <p:cNvPr id="16" name="Slide Number Placeholder 15"/>
          <p:cNvSpPr>
            <a:spLocks noGrp="1"/>
          </p:cNvSpPr>
          <p:nvPr>
            <p:ph type="sldNum" sz="quarter" idx="12"/>
          </p:nvPr>
        </p:nvSpPr>
        <p:spPr/>
        <p:txBody>
          <a:bodyPr/>
          <a:lstStyle/>
          <a:p>
            <a:fld id="{F1C5D2B9-D7C9-44D3-A6EC-6A5FEA4E5CFB}" type="slidenum">
              <a:rPr lang="fa-IR" smtClean="0"/>
              <a:pPr/>
              <a:t>‹#›</a:t>
            </a:fld>
            <a:endParaRPr lang="fa-I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65ABECA1-2A0E-49F1-ADA6-FC36D0369EA9}" type="datetimeFigureOut">
              <a:rPr lang="fa-IR" smtClean="0"/>
              <a:pPr/>
              <a:t>30/01/1440</a:t>
            </a:fld>
            <a:endParaRPr lang="fa-IR"/>
          </a:p>
        </p:txBody>
      </p:sp>
      <p:sp>
        <p:nvSpPr>
          <p:cNvPr id="10" name="Footer Placeholder 9"/>
          <p:cNvSpPr>
            <a:spLocks noGrp="1"/>
          </p:cNvSpPr>
          <p:nvPr>
            <p:ph type="ftr" sz="quarter" idx="11"/>
          </p:nvPr>
        </p:nvSpPr>
        <p:spPr/>
        <p:txBody>
          <a:bodyPr/>
          <a:lstStyle/>
          <a:p>
            <a:endParaRPr lang="fa-IR"/>
          </a:p>
        </p:txBody>
      </p:sp>
      <p:sp>
        <p:nvSpPr>
          <p:cNvPr id="31" name="Slide Number Placeholder 30"/>
          <p:cNvSpPr>
            <a:spLocks noGrp="1"/>
          </p:cNvSpPr>
          <p:nvPr>
            <p:ph type="sldNum" sz="quarter" idx="12"/>
          </p:nvPr>
        </p:nvSpPr>
        <p:spPr/>
        <p:txBody>
          <a:bodyPr/>
          <a:lstStyle/>
          <a:p>
            <a:fld id="{F1C5D2B9-D7C9-44D3-A6EC-6A5FEA4E5CFB}"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65ABECA1-2A0E-49F1-ADA6-FC36D0369EA9}" type="datetimeFigureOut">
              <a:rPr lang="fa-IR" smtClean="0"/>
              <a:pPr/>
              <a:t>30/01/1440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a:xfrm>
            <a:off x="8229600" y="6477000"/>
            <a:ext cx="762000" cy="246888"/>
          </a:xfrm>
        </p:spPr>
        <p:txBody>
          <a:bodyPr/>
          <a:lstStyle/>
          <a:p>
            <a:fld id="{F1C5D2B9-D7C9-44D3-A6EC-6A5FEA4E5CFB}" type="slidenum">
              <a:rPr lang="fa-IR" smtClean="0"/>
              <a:pPr/>
              <a:t>‹#›</a:t>
            </a:fld>
            <a:endParaRPr lang="fa-I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65ABECA1-2A0E-49F1-ADA6-FC36D0369EA9}" type="datetimeFigureOut">
              <a:rPr lang="fa-IR" smtClean="0"/>
              <a:pPr/>
              <a:t>30/01/1440</a:t>
            </a:fld>
            <a:endParaRPr lang="fa-IR"/>
          </a:p>
        </p:txBody>
      </p:sp>
      <p:sp>
        <p:nvSpPr>
          <p:cNvPr id="21" name="Footer Placeholder 20"/>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1C5D2B9-D7C9-44D3-A6EC-6A5FEA4E5CFB}"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5ABECA1-2A0E-49F1-ADA6-FC36D0369EA9}" type="datetimeFigureOut">
              <a:rPr lang="fa-IR" smtClean="0"/>
              <a:pPr/>
              <a:t>30/01/1440</a:t>
            </a:fld>
            <a:endParaRPr lang="fa-IR"/>
          </a:p>
        </p:txBody>
      </p:sp>
      <p:sp>
        <p:nvSpPr>
          <p:cNvPr id="24" name="Footer Placeholder 23"/>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1C5D2B9-D7C9-44D3-A6EC-6A5FEA4E5CFB}"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65ABECA1-2A0E-49F1-ADA6-FC36D0369EA9}" type="datetimeFigureOut">
              <a:rPr lang="fa-IR" smtClean="0"/>
              <a:pPr/>
              <a:t>30/01/1440</a:t>
            </a:fld>
            <a:endParaRPr lang="fa-IR"/>
          </a:p>
        </p:txBody>
      </p:sp>
      <p:sp>
        <p:nvSpPr>
          <p:cNvPr id="29" name="Footer Placeholder 28"/>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1C5D2B9-D7C9-44D3-A6EC-6A5FEA4E5CFB}"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65ABECA1-2A0E-49F1-ADA6-FC36D0369EA9}" type="datetimeFigureOut">
              <a:rPr lang="fa-IR" smtClean="0"/>
              <a:pPr/>
              <a:t>30/01/1440</a:t>
            </a:fld>
            <a:endParaRPr lang="fa-IR"/>
          </a:p>
        </p:txBody>
      </p:sp>
      <p:sp>
        <p:nvSpPr>
          <p:cNvPr id="5" name="Footer Placeholder 4"/>
          <p:cNvSpPr>
            <a:spLocks noGrp="1"/>
          </p:cNvSpPr>
          <p:nvPr>
            <p:ph type="ftr" sz="quarter" idx="11"/>
          </p:nvPr>
        </p:nvSpPr>
        <p:spPr/>
        <p:txBody>
          <a:bodyPr/>
          <a:lstStyle/>
          <a:p>
            <a:endParaRPr lang="fa-IR"/>
          </a:p>
        </p:txBody>
      </p:sp>
      <p:sp>
        <p:nvSpPr>
          <p:cNvPr id="31" name="Slide Number Placeholder 30"/>
          <p:cNvSpPr>
            <a:spLocks noGrp="1"/>
          </p:cNvSpPr>
          <p:nvPr>
            <p:ph type="sldNum" sz="quarter" idx="12"/>
          </p:nvPr>
        </p:nvSpPr>
        <p:spPr/>
        <p:txBody>
          <a:bodyPr/>
          <a:lstStyle/>
          <a:p>
            <a:fld id="{F1C5D2B9-D7C9-44D3-A6EC-6A5FEA4E5CFB}" type="slidenum">
              <a:rPr lang="fa-IR" smtClean="0"/>
              <a:pPr/>
              <a:t>‹#›</a:t>
            </a:fld>
            <a:endParaRPr lang="fa-I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65ABECA1-2A0E-49F1-ADA6-FC36D0369EA9}" type="datetimeFigureOut">
              <a:rPr lang="fa-IR" smtClean="0"/>
              <a:pPr/>
              <a:t>30/01/1440</a:t>
            </a:fld>
            <a:endParaRPr lang="fa-I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fa-I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F1C5D2B9-D7C9-44D3-A6EC-6A5FEA4E5CFB}" type="slidenum">
              <a:rPr lang="fa-IR" smtClean="0"/>
              <a:pPr/>
              <a:t>‹#›</a:t>
            </a:fld>
            <a:endParaRPr lang="fa-I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file:///C:\Users\home\Downloads\&#1575;&#1587;&#1575;&#1587;&#1606;&#1575;&#1605;&#1607;%20&#1583;&#1601;&#1578;&#1585;%20&#1576;&#1585;&#1606;&#1575;&#1605;&#1607;%20&#1585;&#1740;&#1586;&#1740;.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file:///C:\Users\home\Desktop\268408777.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file:///C:\Users\home\Downloads\&#1575;&#1587;&#1575;&#1587;&#1606;&#1575;&#1605;&#1607;%20&#1608;%20&#1606;&#1605;&#1608;&#1583;&#1575;&#1585;%20&#1578;&#1588;&#1603;&#1610;&#1604;&#1575;&#1578;&#1610;%20&#1605;&#1585;&#1603;&#1586;%20&#1585;&#1588;&#1583;%20&#1586;&#1610;&#1587;&#1578;%20&#1601;&#1606;&#1575;&#1608;&#1585;&#1610;%20&#1662;&#1586;&#1588;&#1603;&#1610;.pd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1601;&#1585;&#1570;&#1740;&#1606;&#1583;%20&#1608;&#1740;&#1585;&#1575;&#1740;&#1588;%20&#1588;&#1583;&#1607;%20&#1662;&#1584;&#1740;&#1585;&#1588;%20&#1591;&#1585;&#1581;.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1601;&#1585;&#1575;&#1740;&#1606;&#1583;%20&#1575;&#1591;&#1604;&#1575;&#1593;%20&#1585;&#1587;&#1575;&#1606;&#1740;%20&#1570;&#1605;&#1608;&#1586;&#1588;&#1740;%20&#1601;&#1606;&#1575;&#1585;&#1608;&#1575;&#1606;%20&#1605;&#1585;&#1705;&#1586;%20&#1585;&#1588;&#1583;000.pdf"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1605;&#1593;&#1740;&#1575;&#1585;%20&#1607;&#1575;&#1740;%20&#1578;&#1608;&#1604;&#1740;&#1583;%20&#1578;&#1580;&#1575;&#1585;&#1740;%20&#1601;&#1606;&#1740;%20%20&#1585;&#1588;&#1583;%20&#1740;&#1575;&#1601;&#1578;&#1711;&#1740;.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hyperlink" Target="&#1601;&#1585;&#1575;&#1740;&#1606;&#1583;%20&#1575;&#1591;&#1604;&#1575;&#1593;%20&#1585;&#1587;&#1575;&#1606;&#1740;%20&#1570;&#1605;&#1608;&#1586;&#1588;&#1740;%20&#1601;&#1606;&#1575;&#1585;&#1608;&#1575;&#1606;%20&#1605;&#1585;&#1705;&#1586;%20&#1585;&#1588;&#1583;000.pdf" TargetMode="External"/><Relationship Id="rId13" Type="http://schemas.openxmlformats.org/officeDocument/2006/relationships/hyperlink" Target="&#1601;&#1585;&#1570;&#1740;&#1606;&#1583;%20&#1662;&#1585;&#1588;&#1740;&#1606;%20&#1583;&#1575;&#1585;&#1608;%20&#1608;&#1740;&#1585;&#1575;&#1740;&#1588;%20&#1588;&#1583;&#1607;.pdf" TargetMode="External"/><Relationship Id="rId3" Type="http://schemas.openxmlformats.org/officeDocument/2006/relationships/hyperlink" Target="&#1601;&#1585;&#1570;&#1740;&#1606;&#1583;%20&#1608;&#1740;&#1585;&#1575;&#1740;&#1588;%20&#1588;&#1583;&#1607;%20&#1575;&#1587;&#1578;&#1602;&#1585;&#1575;&#1585;.pdf" TargetMode="External"/><Relationship Id="rId7" Type="http://schemas.openxmlformats.org/officeDocument/2006/relationships/hyperlink" Target="&#1601;&#1585;&#1570;&#1740;&#1606;&#1583;%20&#1608;&#1740;&#1585;&#1575;&#1740;&#1588;%20&#1588;&#1583;&#1607;%20&#1576;&#1585;&#1711;&#1586;&#1575;&#1585;&#1740;%20&#1588;&#1608;&#1585;&#1575;&#1740;%20&#1601;&#1606;&#1575;&#1608;&#1585;&#1740;.pdf" TargetMode="External"/><Relationship Id="rId12" Type="http://schemas.openxmlformats.org/officeDocument/2006/relationships/hyperlink" Target="../&#1576;&#1575;&#1582;&#1578;&#1585;&#1740;/&#1601;&#1585;&#1570;&#1740;&#1606;&#1583;%20&#1662;&#1585;&#1588;&#1740;&#1606;%20&#1583;&#1575;&#1585;&#1608;%20&#1608;&#1740;&#1585;&#1575;&#1740;&#1588;%20&#1588;&#1583;&#1607;.pdf" TargetMode="External"/><Relationship Id="rId17" Type="http://schemas.openxmlformats.org/officeDocument/2006/relationships/hyperlink" Target="&#1601;&#1585;&#1575;&#1740;&#1606;&#1583;%20&#1578;&#1580;&#1575;&#1585;&#1740;%20&#1587;&#1575;&#1586;&#1740;.pdf" TargetMode="External"/><Relationship Id="rId2" Type="http://schemas.openxmlformats.org/officeDocument/2006/relationships/hyperlink" Target="&#1601;&#1585;&#1570;&#1740;&#1606;&#1583;%20&#1608;&#1740;&#1585;&#1575;&#1740;&#1588;%20&#1588;&#1583;&#1607;%20&#1662;&#1584;&#1740;&#1585;&#1588;%20&#1591;&#1585;&#1581;.pdf" TargetMode="External"/><Relationship Id="rId16" Type="http://schemas.openxmlformats.org/officeDocument/2006/relationships/hyperlink" Target="file:///C:\Users\home\Desktop\&#1601;&#1585;&#1575;&#1740;&#1606;&#1583;%20&#1605;&#1593;&#1585;&#1601;&#1740;%20&#1576;&#1607;%20&#1608;&#1586;&#1575;&#1585;&#1578;.pdf" TargetMode="External"/><Relationship Id="rId1" Type="http://schemas.openxmlformats.org/officeDocument/2006/relationships/slideLayout" Target="../slideLayouts/slideLayout2.xml"/><Relationship Id="rId6" Type="http://schemas.openxmlformats.org/officeDocument/2006/relationships/hyperlink" Target="&#1606;&#1605;&#1608;&#1606;&#1607;%20&#1601;&#1585;&#1575;&#1740;&#1606;&#1583;%20&#1589;&#1601;&#1608;&#1740;.pdf" TargetMode="External"/><Relationship Id="rId11" Type="http://schemas.openxmlformats.org/officeDocument/2006/relationships/hyperlink" Target="&#1576;&#1585;&#1711;&#1586;&#1575;&#1585;&#1740;%20&#1606;&#1605;&#1575;&#1740;&#1588;&#1711;&#1575;&#1607;.pdf" TargetMode="External"/><Relationship Id="rId5" Type="http://schemas.openxmlformats.org/officeDocument/2006/relationships/hyperlink" Target="&#1601;&#1585;&#1570;&#1740;&#1606;&#1583;%20&#1608;&#1740;&#1585;&#1575;&#1740;&#1588;%20&#1588;&#1583;&#1607;%20&#1583;&#1575;&#1608;&#1585;&#1740;%20&#1575;&#1582;&#1578;&#1585;&#1575;&#1593;.pdf" TargetMode="External"/><Relationship Id="rId15" Type="http://schemas.openxmlformats.org/officeDocument/2006/relationships/hyperlink" Target="&#1601;&#1585;&#1575;&#1740;&#1606;&#1583;%20&#1576;&#1585;&#1711;&#1586;&#1575;&#1585;&#1740;%20&#1587;&#1605;&#1740;&#1606;&#1575;&#1585;%20&#1607;&#1575;&#1740;%20&#1570;&#1605;&#1608;&#1586;&#1588;&#1740;%20&#1605;&#1593;&#1585;&#1601;&#1740;%20&#1605;&#1581;&#1589;&#1608;&#1604;&#1575;&#1578;%20&#1605;&#1580;&#1608;&#1586;&#1583;&#1575;&#1585;%20&#1605;&#1585;&#1705;&#1586;%20&#1585;&#1588;&#1583;%20&#1578;&#1608;&#1587;&#1591;%20&#1588;&#1585;&#1705;&#1578;%20&#1607;&#1575;&#1740;%20&#1605;&#1587;&#1578;&#1602;&#1585;.pdf" TargetMode="External"/><Relationship Id="rId10" Type="http://schemas.openxmlformats.org/officeDocument/2006/relationships/hyperlink" Target="&#1576;&#1575;&#1586;&#1583;&#1740;&#1583;%20&#1575;&#1586;%20&#1605;&#1585;&#1575;&#1705;&#1586;%20.pdf" TargetMode="External"/><Relationship Id="rId4" Type="http://schemas.openxmlformats.org/officeDocument/2006/relationships/hyperlink" Target="&#1601;&#1585;&#1570;&#1740;&#1606;&#1583;%20&#1608;&#1740;&#1585;&#1575;&#1740;&#1588;%20&#1588;&#1583;&#1607;%20&#1662;&#1585;&#1583;&#1575;&#1582;&#1578;%20&#1578;&#1587;&#1607;&#1740;&#1604;&#1575;&#1578;.pdf" TargetMode="External"/><Relationship Id="rId9" Type="http://schemas.openxmlformats.org/officeDocument/2006/relationships/hyperlink" Target="&#1601;&#1585;&#1575;&#1740;&#1606;&#1583;%20&#1605;&#1588;&#1575;&#1608;&#1585;&#1607;.pdf" TargetMode="External"/><Relationship Id="rId14" Type="http://schemas.openxmlformats.org/officeDocument/2006/relationships/hyperlink" Target="&#1582;&#1585;&#1608;&#1580;%20&#1605;&#1608;&#1601;&#1602;.pdf"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5"/>
            <a:ext cx="9144000" cy="6886576"/>
          </a:xfrm>
          <a:prstGeom prst="rect">
            <a:avLst/>
          </a:prstGeom>
        </p:spPr>
      </p:pic>
    </p:spTree>
    <p:extLst>
      <p:ext uri="{BB962C8B-B14F-4D97-AF65-F5344CB8AC3E}">
        <p14:creationId xmlns:p14="http://schemas.microsoft.com/office/powerpoint/2010/main" val="32841394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332656"/>
            <a:ext cx="8686800" cy="838200"/>
          </a:xfrm>
        </p:spPr>
        <p:txBody>
          <a:bodyPr>
            <a:normAutofit/>
          </a:bodyPr>
          <a:lstStyle/>
          <a:p>
            <a:pPr algn="r" rtl="1"/>
            <a:r>
              <a:rPr lang="fa-IR" sz="3200" b="1" dirty="0" smtClean="0">
                <a:solidFill>
                  <a:srgbClr val="C00000"/>
                </a:solidFill>
              </a:rPr>
              <a:t>نخستین پارک علم و فناوری</a:t>
            </a:r>
            <a:endParaRPr lang="en-US" sz="3200" b="1" dirty="0">
              <a:solidFill>
                <a:srgbClr val="C00000"/>
              </a:solidFill>
            </a:endParaRPr>
          </a:p>
        </p:txBody>
      </p:sp>
      <p:sp>
        <p:nvSpPr>
          <p:cNvPr id="4" name="Content Placeholder 3"/>
          <p:cNvSpPr>
            <a:spLocks noGrp="1"/>
          </p:cNvSpPr>
          <p:nvPr>
            <p:ph idx="1"/>
          </p:nvPr>
        </p:nvSpPr>
        <p:spPr/>
        <p:txBody>
          <a:bodyPr/>
          <a:lstStyle/>
          <a:p>
            <a:pPr algn="just" rtl="1"/>
            <a:r>
              <a:rPr lang="fa-IR" sz="2800" dirty="0">
                <a:cs typeface="B Nazanin" pitchFamily="2" charset="-78"/>
              </a:rPr>
              <a:t>نخستين پاركي كه از سوي همگان به عنوان پارك علمي شناخته شد، پارك تحقيقاتي استانفورد واقع در ايالت كاليفرنيا است كه انديشه ي آن در سال ١٩٥١ مطرح گرديد. اين پارك، زائيده ي انديشه ي فردريك ترمن است كه بعدا به "پدر بزرگ دره ي سيليكون" ملقب شد. </a:t>
            </a:r>
          </a:p>
          <a:p>
            <a:pPr algn="r" rtl="1"/>
            <a:endParaRPr lang="en-US" dirty="0"/>
          </a:p>
        </p:txBody>
      </p:sp>
    </p:spTree>
    <p:extLst>
      <p:ext uri="{BB962C8B-B14F-4D97-AF65-F5344CB8AC3E}">
        <p14:creationId xmlns:p14="http://schemas.microsoft.com/office/powerpoint/2010/main" val="65252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358552"/>
            <a:ext cx="8686800" cy="838200"/>
          </a:xfrm>
        </p:spPr>
        <p:txBody>
          <a:bodyPr>
            <a:normAutofit/>
          </a:bodyPr>
          <a:lstStyle/>
          <a:p>
            <a:pPr algn="r" rtl="1"/>
            <a:r>
              <a:rPr lang="fa-IR" sz="3200" b="1" dirty="0" smtClean="0">
                <a:solidFill>
                  <a:srgbClr val="C00000"/>
                </a:solidFill>
              </a:rPr>
              <a:t>توسعه پارک ها در دهه 70 میلادی</a:t>
            </a:r>
            <a:endParaRPr lang="en-US" sz="3200" b="1" dirty="0">
              <a:solidFill>
                <a:srgbClr val="C00000"/>
              </a:solidFill>
            </a:endParaRPr>
          </a:p>
        </p:txBody>
      </p:sp>
      <p:sp>
        <p:nvSpPr>
          <p:cNvPr id="4" name="Content Placeholder 3"/>
          <p:cNvSpPr>
            <a:spLocks noGrp="1"/>
          </p:cNvSpPr>
          <p:nvPr>
            <p:ph idx="1"/>
          </p:nvPr>
        </p:nvSpPr>
        <p:spPr/>
        <p:txBody>
          <a:bodyPr/>
          <a:lstStyle/>
          <a:p>
            <a:pPr algn="just" rtl="1"/>
            <a:r>
              <a:rPr lang="fa-IR" altLang="en-US" sz="2800" dirty="0">
                <a:latin typeface="Armin_pakestan" pitchFamily="2" charset="0"/>
                <a:cs typeface="B Nazanin" pitchFamily="2" charset="-78"/>
              </a:rPr>
              <a:t>پارك مثلث تحقيقاتي در كاروليناي شمالي، شهرك علمي تسوكوبا در ژاپن، سوفيا آنتي پليس  در فرانسه و پارك هاي علمي هريوت وات و كمبريج در انگستان از قديمي ترين مكان هاي علمي و تكنولوژيك در سراسر جهان هستند كه همگي نيمه اول دهه ١٩٧٠ تأسيس شده اند.</a:t>
            </a:r>
            <a:endParaRPr lang="en-US" altLang="en-US" sz="2800" dirty="0">
              <a:latin typeface="Armin_pakestan" pitchFamily="2" charset="0"/>
              <a:cs typeface="B Nazanin" pitchFamily="2" charset="-78"/>
            </a:endParaRPr>
          </a:p>
          <a:p>
            <a:pPr algn="r" rtl="1"/>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3429000"/>
            <a:ext cx="5760640" cy="3445132"/>
          </a:xfrm>
          <a:prstGeom prst="rect">
            <a:avLst/>
          </a:prstGeom>
        </p:spPr>
      </p:pic>
    </p:spTree>
    <p:extLst>
      <p:ext uri="{BB962C8B-B14F-4D97-AF65-F5344CB8AC3E}">
        <p14:creationId xmlns:p14="http://schemas.microsoft.com/office/powerpoint/2010/main" val="77409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4">
                                            <p:txEl>
                                              <p:pRg st="0" end="0"/>
                                            </p:txEl>
                                          </p:spTgt>
                                        </p:tgtEl>
                                      </p:cBhvr>
                                    </p:animEffect>
                                    <p:animScale>
                                      <p:cBhvr>
                                        <p:cTn id="10" dur="250" autoRev="1" fill="hold"/>
                                        <p:tgtEl>
                                          <p:spTgt spid="4">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8686800" cy="838200"/>
          </a:xfrm>
        </p:spPr>
        <p:txBody>
          <a:bodyPr>
            <a:normAutofit/>
          </a:bodyPr>
          <a:lstStyle/>
          <a:p>
            <a:pPr algn="r" rtl="1"/>
            <a:r>
              <a:rPr lang="fa-IR" sz="2800" b="1" dirty="0" smtClean="0">
                <a:solidFill>
                  <a:srgbClr val="C00000"/>
                </a:solidFill>
              </a:rPr>
              <a:t>انفجار رشد پارک ها در دهه 80</a:t>
            </a:r>
            <a:endParaRPr lang="en-US" sz="2800" b="1" dirty="0">
              <a:solidFill>
                <a:srgbClr val="C00000"/>
              </a:solidFill>
            </a:endParaRPr>
          </a:p>
        </p:txBody>
      </p:sp>
      <p:sp>
        <p:nvSpPr>
          <p:cNvPr id="3" name="Content Placeholder 2"/>
          <p:cNvSpPr>
            <a:spLocks noGrp="1"/>
          </p:cNvSpPr>
          <p:nvPr>
            <p:ph idx="1"/>
          </p:nvPr>
        </p:nvSpPr>
        <p:spPr/>
        <p:txBody>
          <a:bodyPr/>
          <a:lstStyle/>
          <a:p>
            <a:pPr algn="just" rtl="1"/>
            <a:r>
              <a:rPr lang="fa-IR" sz="2800" dirty="0">
                <a:cs typeface="B Nazanin" pitchFamily="2" charset="-78"/>
              </a:rPr>
              <a:t>دهه ١٩٨٠، دهه انفجار پارك هاي علمي بود. در اين دهه، تصوير جهاني پارك‌هاي علمي در سطح جهان تغيير كرد. آمريكا از نظر تعداد پارك هاي علمي كماكان جايگاه خود را به عنوان اولين كشور حفظ نمود. در سال ١٩٨٣ فرانسه و انگلستان از كانادا پيشي گرفتند و به مقام دوم رسيدند. در سال ١٩٨٤ انگلستان توانست فرانسه را پشت سر گذارد. سر انجام در سال ١٩٨٥ آلمان به مقام دوم در جهان رسيد. اين واقعيات نشان مي دهند كه مسابقه اي براي ايجاد پارك هاي علمي در جهان جريان داشته است.</a:t>
            </a:r>
          </a:p>
          <a:p>
            <a:pPr algn="r" rtl="1"/>
            <a:endParaRPr lang="en-US" dirty="0"/>
          </a:p>
        </p:txBody>
      </p:sp>
    </p:spTree>
    <p:extLst>
      <p:ext uri="{BB962C8B-B14F-4D97-AF65-F5344CB8AC3E}">
        <p14:creationId xmlns:p14="http://schemas.microsoft.com/office/powerpoint/2010/main" val="16490534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32656"/>
            <a:ext cx="8686800" cy="838200"/>
          </a:xfrm>
        </p:spPr>
        <p:txBody>
          <a:bodyPr>
            <a:normAutofit/>
          </a:bodyPr>
          <a:lstStyle/>
          <a:p>
            <a:pPr algn="r" rtl="1"/>
            <a:r>
              <a:rPr lang="fa-IR" sz="3200" b="1" dirty="0" smtClean="0">
                <a:solidFill>
                  <a:srgbClr val="C00000"/>
                </a:solidFill>
              </a:rPr>
              <a:t>توسعه پارک ها در آسیا</a:t>
            </a:r>
            <a:endParaRPr lang="en-US" sz="3200" b="1" dirty="0">
              <a:solidFill>
                <a:srgbClr val="C00000"/>
              </a:solidFill>
            </a:endParaRPr>
          </a:p>
        </p:txBody>
      </p:sp>
      <p:sp>
        <p:nvSpPr>
          <p:cNvPr id="3" name="Content Placeholder 2"/>
          <p:cNvSpPr>
            <a:spLocks noGrp="1"/>
          </p:cNvSpPr>
          <p:nvPr>
            <p:ph idx="1"/>
          </p:nvPr>
        </p:nvSpPr>
        <p:spPr/>
        <p:txBody>
          <a:bodyPr>
            <a:normAutofit fontScale="92500" lnSpcReduction="10000"/>
          </a:bodyPr>
          <a:lstStyle/>
          <a:p>
            <a:pPr marL="36000" indent="-72000" algn="just" rtl="1">
              <a:lnSpc>
                <a:spcPct val="114000"/>
              </a:lnSpc>
              <a:buClr>
                <a:schemeClr val="accent3"/>
              </a:buClr>
              <a:buSzPct val="95000"/>
              <a:buNone/>
              <a:defRPr/>
            </a:pPr>
            <a:r>
              <a:rPr lang="fa-IR" sz="3000" dirty="0">
                <a:cs typeface="B Nazanin" pitchFamily="2" charset="-78"/>
              </a:rPr>
              <a:t>در دهه 80، دولت هاي آسيايي به ايجاد پارك هايي همچون هسينچو، زون گوان كون و پارك علمي سنگاپور پرداختند. دولت هنگ كنگ با اجراي پروژه‌هاي چندين ميليارد دلاري همچون سايبرپورت و سيليكون هاربور توانسته، اين كشور را به قطب تكنولوژي‌هاي سطح بالا تبديل نمايد.</a:t>
            </a:r>
            <a:endParaRPr lang="en-US" sz="3000" dirty="0">
              <a:cs typeface="B Nazanin" pitchFamily="2" charset="-78"/>
            </a:endParaRPr>
          </a:p>
          <a:p>
            <a:pPr marL="36000" indent="-72000" algn="just" rtl="1">
              <a:lnSpc>
                <a:spcPct val="114000"/>
              </a:lnSpc>
              <a:buClr>
                <a:schemeClr val="accent3"/>
              </a:buClr>
              <a:buSzPct val="95000"/>
              <a:buNone/>
              <a:defRPr/>
            </a:pPr>
            <a:r>
              <a:rPr lang="fa-IR" sz="3000" dirty="0">
                <a:cs typeface="B Nazanin" pitchFamily="2" charset="-78"/>
              </a:rPr>
              <a:t>سنگاپور نيز با همين رويكرد به ايجاد پيشرفته ترين زيرساخت فيزيكي پرداخته است. </a:t>
            </a:r>
          </a:p>
          <a:p>
            <a:pPr marL="36000" indent="-72000" algn="just" rtl="1">
              <a:lnSpc>
                <a:spcPct val="114000"/>
              </a:lnSpc>
              <a:buClr>
                <a:schemeClr val="accent3"/>
              </a:buClr>
              <a:buSzPct val="95000"/>
              <a:buNone/>
              <a:defRPr/>
            </a:pPr>
            <a:r>
              <a:rPr lang="fa-IR" sz="3000" dirty="0">
                <a:cs typeface="B Nazanin" pitchFamily="2" charset="-78"/>
              </a:rPr>
              <a:t>برنامه تأسيس اولين پارك علمي چين (زون گوان كون) در سال ١٩٨٨ به تصويب رسيد. در سال ١٩٩٩، دولت پكن طرحي را به تصويب رساند كه در ده سال آينده حدود ٢٤ ميليارد دلار صرف توسعه اين پارك شود.</a:t>
            </a:r>
            <a:endParaRPr lang="en-US" sz="3000" dirty="0">
              <a:cs typeface="B Nazanin" pitchFamily="2" charset="-78"/>
            </a:endParaRPr>
          </a:p>
          <a:p>
            <a:pPr algn="r" rtl="1"/>
            <a:endParaRPr lang="en-US" dirty="0"/>
          </a:p>
        </p:txBody>
      </p:sp>
    </p:spTree>
    <p:extLst>
      <p:ext uri="{BB962C8B-B14F-4D97-AF65-F5344CB8AC3E}">
        <p14:creationId xmlns:p14="http://schemas.microsoft.com/office/powerpoint/2010/main" val="199745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childTnLst>
                                    <p:animMotion origin="layout" path="M 0 0 C 0.069 0 0.125 0.056 0.125 0.125 C 0.125 0.194 0.069 0.25 0 0.25 C -0.069 0.25 -0.125 0.194 -0.125 0.125 C -0.125 0.056 -0.069 0 0 0 Z" pathEditMode="relative" ptsTypes="">
                                      <p:cBhvr>
                                        <p:cTn id="6"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58552"/>
            <a:ext cx="8686800" cy="838200"/>
          </a:xfrm>
        </p:spPr>
        <p:txBody>
          <a:bodyPr>
            <a:normAutofit/>
          </a:bodyPr>
          <a:lstStyle/>
          <a:p>
            <a:pPr algn="r" rtl="1"/>
            <a:r>
              <a:rPr lang="fa-IR" sz="3200" b="1" dirty="0" smtClean="0">
                <a:solidFill>
                  <a:srgbClr val="C00000"/>
                </a:solidFill>
              </a:rPr>
              <a:t>توسعه پارک ها در ایران</a:t>
            </a:r>
            <a:endParaRPr lang="en-US" sz="3200" b="1" dirty="0">
              <a:solidFill>
                <a:srgbClr val="C00000"/>
              </a:solidFill>
            </a:endParaRPr>
          </a:p>
        </p:txBody>
      </p:sp>
      <p:sp>
        <p:nvSpPr>
          <p:cNvPr id="3" name="Content Placeholder 2"/>
          <p:cNvSpPr>
            <a:spLocks noGrp="1"/>
          </p:cNvSpPr>
          <p:nvPr>
            <p:ph idx="1"/>
          </p:nvPr>
        </p:nvSpPr>
        <p:spPr>
          <a:xfrm>
            <a:off x="304800" y="1412776"/>
            <a:ext cx="8686800" cy="5328592"/>
          </a:xfrm>
        </p:spPr>
        <p:txBody>
          <a:bodyPr>
            <a:normAutofit fontScale="92500" lnSpcReduction="10000"/>
          </a:bodyPr>
          <a:lstStyle/>
          <a:p>
            <a:pPr marL="36000" indent="-72000" algn="just" rtl="1">
              <a:lnSpc>
                <a:spcPct val="150000"/>
              </a:lnSpc>
              <a:buClr>
                <a:schemeClr val="accent3"/>
              </a:buClr>
              <a:buSzPct val="95000"/>
              <a:buNone/>
              <a:defRPr/>
            </a:pPr>
            <a:r>
              <a:rPr lang="fa-IR" sz="2800" dirty="0">
                <a:cs typeface="B Nazanin" pitchFamily="2" charset="-78"/>
              </a:rPr>
              <a:t>از سال هاي 1378 نيز با توجه به اهميت توسعه فناوري به بحث ايجاد مراكز رشد و پارك هاي علم و فناوري توجه شد و </a:t>
            </a:r>
            <a:r>
              <a:rPr lang="fa-IR" sz="2800" b="1" dirty="0">
                <a:cs typeface="B Nazanin" pitchFamily="2" charset="-78"/>
              </a:rPr>
              <a:t>اولين مركز رشد در سال 1379 در اصفهان </a:t>
            </a:r>
            <a:r>
              <a:rPr lang="fa-IR" sz="2800" dirty="0">
                <a:cs typeface="B Nazanin" pitchFamily="2" charset="-78"/>
              </a:rPr>
              <a:t>راه اندازي </a:t>
            </a:r>
            <a:r>
              <a:rPr lang="fa-IR" sz="2800" dirty="0" smtClean="0">
                <a:cs typeface="B Nazanin" pitchFamily="2" charset="-78"/>
              </a:rPr>
              <a:t>گرديد. در </a:t>
            </a:r>
            <a:r>
              <a:rPr lang="fa-IR" sz="2800" dirty="0">
                <a:cs typeface="B Nazanin" pitchFamily="2" charset="-78"/>
              </a:rPr>
              <a:t>همين راستا سياست هاي كلان وزارت علوم، تحقيقات و فناوري نيز به ايجاد پارك هاي علم و فناوري و مراكز رشد در كشور معطوف گرديد. </a:t>
            </a:r>
            <a:endParaRPr lang="fa-IR" sz="2800" dirty="0" smtClean="0">
              <a:cs typeface="B Nazanin" pitchFamily="2" charset="-78"/>
            </a:endParaRPr>
          </a:p>
          <a:p>
            <a:pPr marL="36000" indent="-72000" algn="just" rtl="1">
              <a:lnSpc>
                <a:spcPct val="150000"/>
              </a:lnSpc>
              <a:buClr>
                <a:schemeClr val="accent3"/>
              </a:buClr>
              <a:buSzPct val="95000"/>
              <a:buNone/>
              <a:defRPr/>
            </a:pPr>
            <a:r>
              <a:rPr lang="fa-IR" sz="2800" dirty="0">
                <a:cs typeface="B Nazanin" pitchFamily="2" charset="-78"/>
              </a:rPr>
              <a:t>ايجاد پارک علم و فناوری در استان </a:t>
            </a:r>
            <a:r>
              <a:rPr lang="fa-IR" sz="2800" b="1" dirty="0">
                <a:cs typeface="B Nazanin" pitchFamily="2" charset="-78"/>
              </a:rPr>
              <a:t>آذربایجان شرقی </a:t>
            </a:r>
            <a:r>
              <a:rPr lang="fa-IR" sz="2800" dirty="0">
                <a:cs typeface="B Nazanin" pitchFamily="2" charset="-78"/>
              </a:rPr>
              <a:t>همانند ديگر پارک های کشور بر اساس سياست هاي برنامه توسعه دولت به منظور ايجاد اشتغال فارغ التحصيلان دانشگاهي و همچنين اقدامي هوشمندانه براي رفع برخي موانع ساختاري و مديريتي در فرآيند توسعه کشور مي باشد، که با توجه به تجربيات و توانمندي هاي علمي و مديريتي دانشگاه ها و ديگر مراکز مديريتي استان، در دستور کار قرار گرفت. </a:t>
            </a:r>
            <a:endParaRPr lang="en-US" sz="2800" dirty="0">
              <a:cs typeface="B Nazanin" pitchFamily="2" charset="-78"/>
            </a:endParaRPr>
          </a:p>
          <a:p>
            <a:pPr marL="36000" indent="-72000" algn="just" rtl="1">
              <a:lnSpc>
                <a:spcPct val="150000"/>
              </a:lnSpc>
              <a:buClr>
                <a:schemeClr val="accent3"/>
              </a:buClr>
              <a:buSzPct val="95000"/>
              <a:buNone/>
              <a:defRPr/>
            </a:pPr>
            <a:endParaRPr lang="en-US" sz="2600" dirty="0">
              <a:cs typeface="B Nazanin" pitchFamily="2" charset="-78"/>
            </a:endParaRPr>
          </a:p>
          <a:p>
            <a:pPr algn="r" rtl="1"/>
            <a:endParaRPr lang="en-US" dirty="0"/>
          </a:p>
        </p:txBody>
      </p:sp>
    </p:spTree>
    <p:extLst>
      <p:ext uri="{BB962C8B-B14F-4D97-AF65-F5344CB8AC3E}">
        <p14:creationId xmlns:p14="http://schemas.microsoft.com/office/powerpoint/2010/main" val="16999248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incubator</a:t>
            </a:r>
            <a:endParaRPr lang="en-US" dirty="0"/>
          </a:p>
        </p:txBody>
      </p:sp>
      <p:sp>
        <p:nvSpPr>
          <p:cNvPr id="3" name="Content Placeholder 2"/>
          <p:cNvSpPr>
            <a:spLocks noGrp="1"/>
          </p:cNvSpPr>
          <p:nvPr>
            <p:ph idx="1"/>
          </p:nvPr>
        </p:nvSpPr>
        <p:spPr>
          <a:xfrm>
            <a:off x="304800" y="1628800"/>
            <a:ext cx="8686800" cy="4451325"/>
          </a:xfrm>
        </p:spPr>
        <p:txBody>
          <a:bodyPr>
            <a:normAutofit/>
          </a:bodyPr>
          <a:lstStyle/>
          <a:p>
            <a:pPr marL="0" indent="0" algn="ctr">
              <a:buNone/>
            </a:pPr>
            <a:r>
              <a:rPr lang="fa-IR" sz="3600" b="1" dirty="0" smtClean="0">
                <a:solidFill>
                  <a:srgbClr val="C00000"/>
                </a:solidFill>
              </a:rPr>
              <a:t>مراکز رشد</a:t>
            </a:r>
            <a:endParaRPr lang="en-US" sz="3600" b="1" dirty="0">
              <a:solidFill>
                <a:srgbClr val="C0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91306"/>
            <a:ext cx="9144000" cy="4366694"/>
          </a:xfrm>
          <a:prstGeom prst="rect">
            <a:avLst/>
          </a:prstGeom>
        </p:spPr>
      </p:pic>
    </p:spTree>
    <p:extLst>
      <p:ext uri="{BB962C8B-B14F-4D97-AF65-F5344CB8AC3E}">
        <p14:creationId xmlns:p14="http://schemas.microsoft.com/office/powerpoint/2010/main" val="4203773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0" end="0"/>
                                            </p:txEl>
                                          </p:spTgt>
                                        </p:tgtEl>
                                        <p:attrNameLst>
                                          <p:attrName>ppt_x</p:attrName>
                                          <p:attrName>ppt_y</p:attrName>
                                        </p:attrNameLst>
                                      </p:cBhvr>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par>
                                <p:cTn id="11" presetID="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5720" y="285728"/>
            <a:ext cx="8686800" cy="838200"/>
          </a:xfrm>
        </p:spPr>
        <p:txBody>
          <a:bodyPr>
            <a:normAutofit/>
          </a:bodyPr>
          <a:lstStyle/>
          <a:p>
            <a:pPr algn="r" rtl="1"/>
            <a:r>
              <a:rPr lang="fa-IR" sz="3200" b="1" dirty="0" smtClean="0">
                <a:solidFill>
                  <a:srgbClr val="C00000"/>
                </a:solidFill>
              </a:rPr>
              <a:t>تعریف مرکز رشد</a:t>
            </a:r>
            <a:endParaRPr lang="en-US" sz="3200" dirty="0">
              <a:solidFill>
                <a:srgbClr val="C00000"/>
              </a:solidFill>
              <a:cs typeface="B Nazanin" pitchFamily="2" charset="-78"/>
            </a:endParaRPr>
          </a:p>
        </p:txBody>
      </p:sp>
      <p:sp>
        <p:nvSpPr>
          <p:cNvPr id="4" name="Content Placeholder 3"/>
          <p:cNvSpPr>
            <a:spLocks noGrp="1"/>
          </p:cNvSpPr>
          <p:nvPr>
            <p:ph idx="1"/>
          </p:nvPr>
        </p:nvSpPr>
        <p:spPr/>
        <p:txBody>
          <a:bodyPr>
            <a:normAutofit lnSpcReduction="10000"/>
          </a:bodyPr>
          <a:lstStyle/>
          <a:p>
            <a:pPr algn="just" rtl="1">
              <a:buFont typeface="Wingdings" pitchFamily="2" charset="2"/>
              <a:buChar char="v"/>
            </a:pPr>
            <a:r>
              <a:rPr lang="fa-IR" sz="2800" b="1" dirty="0" smtClean="0">
                <a:solidFill>
                  <a:srgbClr val="C00000"/>
                </a:solidFill>
                <a:cs typeface="B Nazanin" pitchFamily="2" charset="-78"/>
              </a:rPr>
              <a:t>مرکز رشد</a:t>
            </a:r>
            <a:r>
              <a:rPr lang="fa-IR" sz="2800" b="1" dirty="0" smtClean="0">
                <a:cs typeface="B Nazanin" pitchFamily="2" charset="-78"/>
              </a:rPr>
              <a:t> </a:t>
            </a:r>
            <a:r>
              <a:rPr lang="fa-IR" sz="2800" dirty="0" smtClean="0">
                <a:cs typeface="B Nazanin" pitchFamily="2" charset="-78"/>
              </a:rPr>
              <a:t>یا انکوباتور</a:t>
            </a:r>
            <a:r>
              <a:rPr lang="en-US" sz="2800" dirty="0" smtClean="0">
                <a:cs typeface="B Nazanin" pitchFamily="2" charset="-78"/>
              </a:rPr>
              <a:t>(Incubator)</a:t>
            </a:r>
            <a:r>
              <a:rPr lang="fa-IR" sz="2800" dirty="0" smtClean="0">
                <a:cs typeface="B Nazanin" pitchFamily="2" charset="-78"/>
              </a:rPr>
              <a:t>، یکی از ابزارهای رشد اقتصادی است که به منظور حمایت از کارآفرینان تحصیل‌کرده تأسیس می‌شود و با ارایه امکانات و تسهیلات عمومی، زمینه پا گرفتن شرکت‌های جدید را فراهم می‌کند. </a:t>
            </a:r>
          </a:p>
          <a:p>
            <a:pPr algn="just" rtl="1">
              <a:buFont typeface="Wingdings" pitchFamily="2" charset="2"/>
              <a:buChar char="v"/>
            </a:pPr>
            <a:endParaRPr lang="fa-IR" sz="2800" dirty="0">
              <a:cs typeface="B Nazanin" pitchFamily="2" charset="-78"/>
            </a:endParaRPr>
          </a:p>
          <a:p>
            <a:pPr algn="just" rtl="1">
              <a:buFont typeface="Wingdings" pitchFamily="2" charset="2"/>
              <a:buChar char="v"/>
            </a:pPr>
            <a:r>
              <a:rPr lang="fa-IR" sz="2800" dirty="0" smtClean="0">
                <a:cs typeface="B Nazanin" pitchFamily="2" charset="-78"/>
              </a:rPr>
              <a:t>استفاده از مراکز رشد، امروزه به عنوان یکی از ابزارهای پذیرفته شده برای تبدیل خلاقیت‌ها و دستاوردهای علمی و تحقیقاتی به محصولات قابل ارایه به بازار و توسعه کارآفرینی محسوب می‌شود. امروزه بیش از ۳۰۰۰ انکوباتور در سراسر دنیا وجود دارد که بیشتر آنها در کشورهای آمریکا و ژاپن مستقر هستند.</a:t>
            </a:r>
            <a:endParaRPr lang="en-US" sz="2800" dirty="0">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32656"/>
            <a:ext cx="8686800" cy="838200"/>
          </a:xfrm>
        </p:spPr>
        <p:txBody>
          <a:bodyPr>
            <a:normAutofit/>
          </a:bodyPr>
          <a:lstStyle/>
          <a:p>
            <a:pPr algn="r" rtl="1"/>
            <a:r>
              <a:rPr lang="fa-IR" sz="3200" b="1" dirty="0" smtClean="0">
                <a:solidFill>
                  <a:srgbClr val="C00000"/>
                </a:solidFill>
              </a:rPr>
              <a:t>تعریف مرکز رشد(ادامه)</a:t>
            </a:r>
            <a:endParaRPr lang="en-US" sz="3200" b="1" dirty="0">
              <a:solidFill>
                <a:srgbClr val="C00000"/>
              </a:solidFill>
            </a:endParaRPr>
          </a:p>
        </p:txBody>
      </p:sp>
      <p:sp>
        <p:nvSpPr>
          <p:cNvPr id="3" name="Content Placeholder 2"/>
          <p:cNvSpPr>
            <a:spLocks noGrp="1"/>
          </p:cNvSpPr>
          <p:nvPr>
            <p:ph idx="1"/>
          </p:nvPr>
        </p:nvSpPr>
        <p:spPr/>
        <p:txBody>
          <a:bodyPr/>
          <a:lstStyle/>
          <a:p>
            <a:pPr algn="r" rtl="1"/>
            <a:endParaRPr lang="en-US" dirty="0"/>
          </a:p>
        </p:txBody>
      </p:sp>
      <p:sp>
        <p:nvSpPr>
          <p:cNvPr id="4" name="Text Box 9"/>
          <p:cNvSpPr txBox="1">
            <a:spLocks noChangeArrowheads="1"/>
          </p:cNvSpPr>
          <p:nvPr/>
        </p:nvSpPr>
        <p:spPr bwMode="auto">
          <a:xfrm>
            <a:off x="5909890" y="2370138"/>
            <a:ext cx="26225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hangingPunct="1">
              <a:spcBef>
                <a:spcPct val="50000"/>
              </a:spcBef>
            </a:pPr>
            <a:r>
              <a:rPr lang="fa-IR" altLang="en-US" sz="2400" b="1" dirty="0">
                <a:solidFill>
                  <a:srgbClr val="000066"/>
                </a:solidFill>
                <a:latin typeface="Verdana" pitchFamily="34" charset="0"/>
                <a:ea typeface="SimSun" pitchFamily="2" charset="-122"/>
                <a:cs typeface="B Nazanin" pitchFamily="2" charset="-78"/>
              </a:rPr>
              <a:t>شرکت های دانش بنيان</a:t>
            </a:r>
            <a:endParaRPr lang="en-US" altLang="en-US" sz="2400" b="1" dirty="0">
              <a:solidFill>
                <a:srgbClr val="000066"/>
              </a:solidFill>
              <a:latin typeface="Verdana" pitchFamily="34" charset="0"/>
              <a:ea typeface="SimSun" pitchFamily="2" charset="-122"/>
              <a:cs typeface="B Nazanin" pitchFamily="2" charset="-78"/>
            </a:endParaRPr>
          </a:p>
        </p:txBody>
      </p:sp>
      <p:sp>
        <p:nvSpPr>
          <p:cNvPr id="5" name="Line 7"/>
          <p:cNvSpPr>
            <a:spLocks noChangeShapeType="1"/>
          </p:cNvSpPr>
          <p:nvPr/>
        </p:nvSpPr>
        <p:spPr bwMode="auto">
          <a:xfrm>
            <a:off x="5881688" y="2895600"/>
            <a:ext cx="2482850" cy="0"/>
          </a:xfrm>
          <a:prstGeom prst="line">
            <a:avLst/>
          </a:prstGeom>
          <a:noFill/>
          <a:ln w="9525">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 name="Line 7"/>
          <p:cNvSpPr>
            <a:spLocks noChangeShapeType="1"/>
          </p:cNvSpPr>
          <p:nvPr/>
        </p:nvSpPr>
        <p:spPr bwMode="auto">
          <a:xfrm>
            <a:off x="5868144" y="3505200"/>
            <a:ext cx="2592387" cy="0"/>
          </a:xfrm>
          <a:prstGeom prst="line">
            <a:avLst/>
          </a:prstGeom>
          <a:noFill/>
          <a:ln w="9525">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 name="Line 7"/>
          <p:cNvSpPr>
            <a:spLocks noChangeShapeType="1"/>
          </p:cNvSpPr>
          <p:nvPr/>
        </p:nvSpPr>
        <p:spPr bwMode="auto">
          <a:xfrm>
            <a:off x="5868144" y="4114800"/>
            <a:ext cx="2740025" cy="0"/>
          </a:xfrm>
          <a:prstGeom prst="line">
            <a:avLst/>
          </a:prstGeom>
          <a:noFill/>
          <a:ln w="9525">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 name="Text Box 9"/>
          <p:cNvSpPr txBox="1">
            <a:spLocks noChangeArrowheads="1"/>
          </p:cNvSpPr>
          <p:nvPr/>
        </p:nvSpPr>
        <p:spPr bwMode="auto">
          <a:xfrm>
            <a:off x="5868144" y="2952750"/>
            <a:ext cx="29194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hangingPunct="1">
              <a:spcBef>
                <a:spcPct val="50000"/>
              </a:spcBef>
            </a:pPr>
            <a:r>
              <a:rPr lang="fa-IR" altLang="en-US" sz="2400" b="1" dirty="0">
                <a:solidFill>
                  <a:srgbClr val="000066"/>
                </a:solidFill>
                <a:latin typeface="Verdana" pitchFamily="34" charset="0"/>
                <a:ea typeface="SimSun" pitchFamily="2" charset="-122"/>
                <a:cs typeface="B Nazanin" pitchFamily="2" charset="-78"/>
              </a:rPr>
              <a:t>تولید محصول/ دانش فنی</a:t>
            </a:r>
            <a:endParaRPr lang="en-US" altLang="en-US" sz="2400" b="1" dirty="0">
              <a:solidFill>
                <a:srgbClr val="000066"/>
              </a:solidFill>
              <a:latin typeface="Verdana" pitchFamily="34" charset="0"/>
              <a:ea typeface="SimSun" pitchFamily="2" charset="-122"/>
              <a:cs typeface="B Nazanin" pitchFamily="2" charset="-78"/>
            </a:endParaRPr>
          </a:p>
        </p:txBody>
      </p:sp>
      <p:sp>
        <p:nvSpPr>
          <p:cNvPr id="9" name="Text Box 9"/>
          <p:cNvSpPr txBox="1">
            <a:spLocks noChangeArrowheads="1"/>
          </p:cNvSpPr>
          <p:nvPr/>
        </p:nvSpPr>
        <p:spPr bwMode="auto">
          <a:xfrm>
            <a:off x="5942905" y="3576638"/>
            <a:ext cx="29495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hangingPunct="1">
              <a:spcBef>
                <a:spcPct val="50000"/>
              </a:spcBef>
            </a:pPr>
            <a:r>
              <a:rPr lang="fa-IR" altLang="en-US" sz="2400" b="1" dirty="0">
                <a:solidFill>
                  <a:srgbClr val="000066"/>
                </a:solidFill>
                <a:latin typeface="Verdana" pitchFamily="34" charset="0"/>
                <a:ea typeface="SimSun" pitchFamily="2" charset="-122"/>
                <a:cs typeface="B Nazanin" pitchFamily="2" charset="-78"/>
              </a:rPr>
              <a:t>فروش محصول/ دانش فنی</a:t>
            </a:r>
            <a:endParaRPr lang="en-US" altLang="en-US" sz="2400" b="1" dirty="0">
              <a:solidFill>
                <a:srgbClr val="000066"/>
              </a:solidFill>
              <a:latin typeface="Verdana" pitchFamily="34" charset="0"/>
              <a:ea typeface="SimSun" pitchFamily="2" charset="-122"/>
              <a:cs typeface="B Nazanin" pitchFamily="2" charset="-78"/>
            </a:endParaRPr>
          </a:p>
        </p:txBody>
      </p:sp>
      <p:sp>
        <p:nvSpPr>
          <p:cNvPr id="10" name="Text Box 5"/>
          <p:cNvSpPr txBox="1">
            <a:spLocks noChangeArrowheads="1"/>
          </p:cNvSpPr>
          <p:nvPr/>
        </p:nvSpPr>
        <p:spPr bwMode="auto">
          <a:xfrm>
            <a:off x="-1844" y="2832100"/>
            <a:ext cx="33115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hangingPunct="1">
              <a:spcBef>
                <a:spcPct val="50000"/>
              </a:spcBef>
            </a:pPr>
            <a:r>
              <a:rPr lang="fa-IR" altLang="en-US" sz="2400" b="1" dirty="0">
                <a:solidFill>
                  <a:srgbClr val="000066"/>
                </a:solidFill>
                <a:latin typeface="Verdana" pitchFamily="34" charset="0"/>
                <a:ea typeface="SimSun" pitchFamily="2" charset="-122"/>
                <a:cs typeface="B Nazanin" pitchFamily="2" charset="-78"/>
              </a:rPr>
              <a:t>صاحبان ایده، نوآوران و</a:t>
            </a:r>
          </a:p>
          <a:p>
            <a:pPr algn="ctr" rtl="1" eaLnBrk="1" hangingPunct="1">
              <a:spcBef>
                <a:spcPct val="50000"/>
              </a:spcBef>
            </a:pPr>
            <a:r>
              <a:rPr lang="fa-IR" altLang="en-US" sz="2400" b="1" dirty="0">
                <a:solidFill>
                  <a:srgbClr val="000066"/>
                </a:solidFill>
                <a:latin typeface="Verdana" pitchFamily="34" charset="0"/>
                <a:ea typeface="SimSun" pitchFamily="2" charset="-122"/>
                <a:cs typeface="B Nazanin" pitchFamily="2" charset="-78"/>
              </a:rPr>
              <a:t>تیم های کارآفرین</a:t>
            </a:r>
            <a:endParaRPr lang="en-US" altLang="en-US" sz="2400" b="1" dirty="0">
              <a:solidFill>
                <a:srgbClr val="000066"/>
              </a:solidFill>
              <a:latin typeface="Verdana" pitchFamily="34" charset="0"/>
              <a:ea typeface="SimSun" pitchFamily="2" charset="-122"/>
              <a:cs typeface="B Nazanin" pitchFamily="2" charset="-78"/>
            </a:endParaRPr>
          </a:p>
        </p:txBody>
      </p:sp>
      <p:sp>
        <p:nvSpPr>
          <p:cNvPr id="11" name="Rectangle 6"/>
          <p:cNvSpPr>
            <a:spLocks noChangeArrowheads="1"/>
          </p:cNvSpPr>
          <p:nvPr/>
        </p:nvSpPr>
        <p:spPr bwMode="auto">
          <a:xfrm>
            <a:off x="3034848" y="2566483"/>
            <a:ext cx="2820987" cy="1685925"/>
          </a:xfrm>
          <a:prstGeom prst="rect">
            <a:avLst/>
          </a:prstGeom>
          <a:gradFill rotWithShape="0">
            <a:gsLst>
              <a:gs pos="0">
                <a:srgbClr val="FFFFFF"/>
              </a:gs>
              <a:gs pos="50000">
                <a:schemeClr val="bg1"/>
              </a:gs>
              <a:gs pos="100000">
                <a:srgbClr val="FFFFFF"/>
              </a:gs>
            </a:gsLst>
            <a:lin ang="18900000" scaled="1"/>
          </a:gradFill>
          <a:ln w="19050">
            <a:solidFill>
              <a:srgbClr val="00B0F0"/>
            </a:solidFill>
            <a:miter lim="800000"/>
            <a:headEnd/>
            <a:tailEnd/>
          </a:ln>
          <a:effectLst/>
        </p:spPr>
        <p:txBody>
          <a:bodyPr wrap="none" anchor="ctr"/>
          <a:lstStyle/>
          <a:p>
            <a:pPr algn="ctr" eaLnBrk="1" hangingPunct="1">
              <a:defRPr/>
            </a:pPr>
            <a:r>
              <a:rPr lang="fa-IR" sz="3600" b="1" dirty="0" smtClean="0">
                <a:latin typeface="Times New Roman" pitchFamily="18" charset="0"/>
                <a:ea typeface="SimSun" pitchFamily="2" charset="-122"/>
                <a:cs typeface="Times New Roman" pitchFamily="18" charset="0"/>
              </a:rPr>
              <a:t>مرکز رشد</a:t>
            </a:r>
            <a:endParaRPr lang="en-US" sz="3600" b="1" dirty="0">
              <a:latin typeface="Times New Roman" pitchFamily="18" charset="0"/>
              <a:ea typeface="SimSun" pitchFamily="2" charset="-122"/>
              <a:cs typeface="Times New Roman" pitchFamily="18" charset="0"/>
            </a:endParaRPr>
          </a:p>
        </p:txBody>
      </p:sp>
      <p:sp>
        <p:nvSpPr>
          <p:cNvPr id="12" name="Line 7"/>
          <p:cNvSpPr>
            <a:spLocks noChangeShapeType="1"/>
          </p:cNvSpPr>
          <p:nvPr/>
        </p:nvSpPr>
        <p:spPr bwMode="auto">
          <a:xfrm>
            <a:off x="323528" y="3356992"/>
            <a:ext cx="2627313" cy="0"/>
          </a:xfrm>
          <a:prstGeom prst="line">
            <a:avLst/>
          </a:prstGeom>
          <a:noFill/>
          <a:ln w="28575" cmpd="thickThin">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9026501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358552"/>
            <a:ext cx="8686800" cy="838200"/>
          </a:xfrm>
          <a:effectLst>
            <a:reflection blurRad="6350" stA="52000" endA="300" endPos="35000" dir="5400000" sy="-100000" algn="bl" rotWithShape="0"/>
          </a:effectLst>
        </p:spPr>
        <p:txBody>
          <a:bodyPr>
            <a:normAutofit/>
          </a:bodyPr>
          <a:lstStyle/>
          <a:p>
            <a:pPr algn="r" rtl="1"/>
            <a:r>
              <a:rPr lang="fa-IR" sz="3200" b="1" dirty="0" smtClean="0">
                <a:solidFill>
                  <a:srgbClr val="C00000"/>
                </a:solidFill>
              </a:rPr>
              <a:t>تاریخچه مراکز رشد در جهان</a:t>
            </a:r>
            <a:endParaRPr lang="en-US" sz="3200" dirty="0">
              <a:solidFill>
                <a:srgbClr val="C00000"/>
              </a:solidFill>
            </a:endParaRPr>
          </a:p>
        </p:txBody>
      </p:sp>
      <p:sp>
        <p:nvSpPr>
          <p:cNvPr id="3" name="Content Placeholder 2"/>
          <p:cNvSpPr>
            <a:spLocks noGrp="1"/>
          </p:cNvSpPr>
          <p:nvPr>
            <p:ph idx="1"/>
          </p:nvPr>
        </p:nvSpPr>
        <p:spPr/>
        <p:txBody>
          <a:bodyPr>
            <a:normAutofit/>
          </a:bodyPr>
          <a:lstStyle/>
          <a:p>
            <a:pPr algn="r" rtl="1"/>
            <a:r>
              <a:rPr lang="fa-IR" sz="2800" dirty="0" smtClean="0">
                <a:cs typeface="B Nazanin" pitchFamily="2" charset="-78"/>
              </a:rPr>
              <a:t>تأسیس اولین مرکز رشد جهان به سال ۱۹۵۹ میلادی در نیویورک بر می‌گردد. در این سال ژوزف مانسکو، تاجر آمریکایی با خرید یک ساختمان بزرگ قدیمی تصمیم داشت آن را پس از تعمیر، به یک مستاجر اجاره دهد، اما متوجه شد که ساختمان مزبور بزرگ‌تر از آن است که یک مستاجر به تنهایی از عهده هزینه‌های آن برآید. لذا تصمیم گرفت که آن را به مستاجران متعددی اجاره دهد تا بتواند از این طریق درآمدزایی نماید. مانسکو بعد از یک سال، ۲۰ تا ۳۰ مستاجر داشت که حدودا ده هزار متر مربع از فضای مجموعه را اجاره نموده بودند. این مرکز هنوز هم فعال است و با نام مرکز صنعتی باتاویا</a:t>
            </a:r>
            <a:r>
              <a:rPr lang="en-US" sz="2800" dirty="0" smtClean="0">
                <a:cs typeface="B Nazanin" pitchFamily="2" charset="-78"/>
              </a:rPr>
              <a:t>(Batavia) </a:t>
            </a:r>
            <a:r>
              <a:rPr lang="fa-IR" sz="2800" dirty="0" smtClean="0">
                <a:cs typeface="B Nazanin" pitchFamily="2" charset="-78"/>
              </a:rPr>
              <a:t>شناخته می‌شود و حدودا هزار نفر در آن به کار مشغولند. </a:t>
            </a:r>
            <a:endParaRPr lang="en-US" sz="2800" dirty="0">
              <a:cs typeface="B Nazanin" pitchFamily="2" charset="-78"/>
            </a:endParaRPr>
          </a:p>
        </p:txBody>
      </p:sp>
    </p:spTree>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686800" cy="838200"/>
          </a:xfrm>
        </p:spPr>
        <p:txBody>
          <a:bodyPr>
            <a:normAutofit/>
          </a:bodyPr>
          <a:lstStyle/>
          <a:p>
            <a:pPr algn="r" rtl="1"/>
            <a:r>
              <a:rPr lang="fa-IR" sz="3200" b="1" dirty="0" smtClean="0">
                <a:solidFill>
                  <a:srgbClr val="C00000"/>
                </a:solidFill>
              </a:rPr>
              <a:t>ايده مراكز رشد در ایران</a:t>
            </a:r>
            <a:endParaRPr lang="en-US" sz="3200" dirty="0">
              <a:solidFill>
                <a:srgbClr val="C00000"/>
              </a:solidFill>
            </a:endParaRPr>
          </a:p>
        </p:txBody>
      </p:sp>
      <p:sp>
        <p:nvSpPr>
          <p:cNvPr id="3" name="Content Placeholder 2"/>
          <p:cNvSpPr>
            <a:spLocks noGrp="1"/>
          </p:cNvSpPr>
          <p:nvPr>
            <p:ph idx="1"/>
          </p:nvPr>
        </p:nvSpPr>
        <p:spPr>
          <a:xfrm>
            <a:off x="323528" y="1257534"/>
            <a:ext cx="8686800" cy="5187206"/>
          </a:xfrm>
        </p:spPr>
        <p:txBody>
          <a:bodyPr>
            <a:normAutofit/>
          </a:bodyPr>
          <a:lstStyle/>
          <a:p>
            <a:pPr algn="just" rtl="1"/>
            <a:r>
              <a:rPr lang="fa-IR" sz="2400" dirty="0" smtClean="0">
                <a:cs typeface="B Nazanin" pitchFamily="2" charset="-78"/>
              </a:rPr>
              <a:t>اولين انديشه در سال 1371 مطرح شد كه در واقع بحث شهرك</a:t>
            </a:r>
            <a:r>
              <a:rPr lang="en-US" sz="2400" dirty="0" smtClean="0">
                <a:cs typeface="B Nazanin" pitchFamily="2" charset="-78"/>
              </a:rPr>
              <a:t> </a:t>
            </a:r>
            <a:r>
              <a:rPr lang="fa-IR" sz="2400" dirty="0" smtClean="0">
                <a:cs typeface="B Nazanin" pitchFamily="2" charset="-78"/>
              </a:rPr>
              <a:t>های علم و فناوری بود و شهرک علمي و تحقيقاتي اصفهان (كه هنوز هم پابرجاست) و شهرک كاوش وابسته به وزارت صنايع و معادن شكل گرفتند. در آن سال بحث مراكز رشد مطرح نبود و در حدود سال 1376 اين ايده عنوان و اولين مركز رشد در سال 1378 در شهرک علمي - تحقيقاتي اصفهان به مرحله اجرا رسيد و اين شهرک شروع به پذيرش هسته ها و شركت های فناور كرد.</a:t>
            </a:r>
          </a:p>
          <a:p>
            <a:pPr algn="just" rtl="1"/>
            <a:r>
              <a:rPr lang="fa-IR" sz="2400" dirty="0" smtClean="0">
                <a:cs typeface="B Nazanin" pitchFamily="2" charset="-78"/>
              </a:rPr>
              <a:t>در سال 1380 بر روی اين مساله تمركز بيشتری صورت گرفت و قدم اوليه در این زمینه تصويب ضوابط گسترش مراكز رشد و پاركهای علم و فناوری در 17 اسفندماه 1381 توسط شورای گسترش آموزش عالي كشور بود. در ادامه اين روند، در سال 1382 مجوز موافقت با احداث مراكز رشد صادر گردید.</a:t>
            </a:r>
            <a:endParaRPr lang="en-US" sz="2400" dirty="0">
              <a:cs typeface="B Nazanin"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4885149"/>
            <a:ext cx="3515264" cy="19728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188640"/>
            <a:ext cx="8305800" cy="1828800"/>
          </a:xfrm>
        </p:spPr>
        <p:txBody>
          <a:bodyPr>
            <a:normAutofit/>
          </a:bodyPr>
          <a:lstStyle/>
          <a:p>
            <a:pPr algn="ctr"/>
            <a:r>
              <a:rPr lang="fa-IR" b="1" dirty="0" smtClean="0">
                <a:cs typeface="B Nazanin" pitchFamily="2" charset="-78"/>
              </a:rPr>
              <a:t>مرکز رشد فناوری تجهیزات پزشکی</a:t>
            </a:r>
            <a:br>
              <a:rPr lang="fa-IR" b="1" dirty="0" smtClean="0">
                <a:cs typeface="B Nazanin" pitchFamily="2" charset="-78"/>
              </a:rPr>
            </a:br>
            <a:r>
              <a:rPr lang="fa-IR" b="1" dirty="0" smtClean="0">
                <a:cs typeface="B Nazanin" pitchFamily="2" charset="-78"/>
              </a:rPr>
              <a:t>دانشگاه علوم پزشکی تبریز</a:t>
            </a:r>
            <a:endParaRPr lang="fa-IR" b="1" dirty="0">
              <a:cs typeface="B Nazanin" pitchFamily="2" charset="-78"/>
            </a:endParaRPr>
          </a:p>
        </p:txBody>
      </p:sp>
      <p:pic>
        <p:nvPicPr>
          <p:cNvPr id="1026" name="Picture 2" descr="C:\Users\Iran Data\Desktop\IMG_20171215_1321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514600"/>
            <a:ext cx="396240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8933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60648"/>
            <a:ext cx="8686800" cy="838200"/>
          </a:xfrm>
        </p:spPr>
        <p:txBody>
          <a:bodyPr>
            <a:normAutofit fontScale="90000"/>
          </a:bodyPr>
          <a:lstStyle/>
          <a:p>
            <a:pPr algn="r" rtl="1"/>
            <a:r>
              <a:rPr lang="fa-IR" dirty="0" smtClean="0">
                <a:solidFill>
                  <a:srgbClr val="C00000"/>
                </a:solidFill>
              </a:rPr>
              <a:t>تعداد مراکز رشد فناوری دانشگاه های علوم پزشکی بر اساس حوزه کاری</a:t>
            </a:r>
            <a:r>
              <a:rPr lang="fa-IR" sz="2200" dirty="0" smtClean="0">
                <a:solidFill>
                  <a:srgbClr val="C00000"/>
                </a:solidFill>
              </a:rPr>
              <a:t>(تا پایان سال94)</a:t>
            </a:r>
            <a:endParaRPr lang="en-US"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78043629"/>
              </p:ext>
            </p:extLst>
          </p:nvPr>
        </p:nvGraphicFramePr>
        <p:xfrm>
          <a:off x="179510" y="1412428"/>
          <a:ext cx="8812090" cy="5232840"/>
        </p:xfrm>
        <a:graphic>
          <a:graphicData uri="http://schemas.openxmlformats.org/drawingml/2006/table">
            <a:tbl>
              <a:tblPr firstRow="1" bandRow="1">
                <a:tableStyleId>{5C22544A-7EE6-4342-B048-85BDC9FD1C3A}</a:tableStyleId>
              </a:tblPr>
              <a:tblGrid>
                <a:gridCol w="1368154">
                  <a:extLst>
                    <a:ext uri="{9D8B030D-6E8A-4147-A177-3AD203B41FA5}">
                      <a16:colId xmlns:a16="http://schemas.microsoft.com/office/drawing/2014/main" xmlns="" val="1206678140"/>
                    </a:ext>
                  </a:extLst>
                </a:gridCol>
                <a:gridCol w="1440160">
                  <a:extLst>
                    <a:ext uri="{9D8B030D-6E8A-4147-A177-3AD203B41FA5}">
                      <a16:colId xmlns:a16="http://schemas.microsoft.com/office/drawing/2014/main" xmlns="" val="4257340832"/>
                    </a:ext>
                  </a:extLst>
                </a:gridCol>
                <a:gridCol w="1440160">
                  <a:extLst>
                    <a:ext uri="{9D8B030D-6E8A-4147-A177-3AD203B41FA5}">
                      <a16:colId xmlns:a16="http://schemas.microsoft.com/office/drawing/2014/main" xmlns="" val="2948351174"/>
                    </a:ext>
                  </a:extLst>
                </a:gridCol>
                <a:gridCol w="3816424">
                  <a:extLst>
                    <a:ext uri="{9D8B030D-6E8A-4147-A177-3AD203B41FA5}">
                      <a16:colId xmlns:a16="http://schemas.microsoft.com/office/drawing/2014/main" xmlns="" val="3816090143"/>
                    </a:ext>
                  </a:extLst>
                </a:gridCol>
                <a:gridCol w="747192">
                  <a:extLst>
                    <a:ext uri="{9D8B030D-6E8A-4147-A177-3AD203B41FA5}">
                      <a16:colId xmlns:a16="http://schemas.microsoft.com/office/drawing/2014/main" xmlns="" val="3141824881"/>
                    </a:ext>
                  </a:extLst>
                </a:gridCol>
              </a:tblGrid>
              <a:tr h="552100">
                <a:tc>
                  <a:txBody>
                    <a:bodyPr/>
                    <a:lstStyle/>
                    <a:p>
                      <a:pPr algn="ctr" rtl="1"/>
                      <a:r>
                        <a:rPr lang="fa-IR" dirty="0" smtClean="0"/>
                        <a:t>تعداد کل</a:t>
                      </a:r>
                      <a:endParaRPr lang="en-US" dirty="0"/>
                    </a:p>
                  </a:txBody>
                  <a:tcPr/>
                </a:tc>
                <a:tc>
                  <a:txBody>
                    <a:bodyPr/>
                    <a:lstStyle/>
                    <a:p>
                      <a:pPr algn="ctr" rtl="1"/>
                      <a:r>
                        <a:rPr lang="fa-IR" dirty="0" smtClean="0"/>
                        <a:t>متقاضی</a:t>
                      </a:r>
                      <a:endParaRPr lang="en-US" dirty="0"/>
                    </a:p>
                  </a:txBody>
                  <a:tcPr/>
                </a:tc>
                <a:tc>
                  <a:txBody>
                    <a:bodyPr/>
                    <a:lstStyle/>
                    <a:p>
                      <a:pPr algn="ctr" rtl="1"/>
                      <a:r>
                        <a:rPr lang="fa-IR" dirty="0" smtClean="0"/>
                        <a:t>مصوب</a:t>
                      </a:r>
                      <a:endParaRPr lang="en-US" dirty="0"/>
                    </a:p>
                  </a:txBody>
                  <a:tcPr/>
                </a:tc>
                <a:tc>
                  <a:txBody>
                    <a:bodyPr/>
                    <a:lstStyle/>
                    <a:p>
                      <a:pPr algn="ctr" rtl="1"/>
                      <a:r>
                        <a:rPr lang="fa-IR" dirty="0" smtClean="0"/>
                        <a:t>حوزه تخصصی</a:t>
                      </a:r>
                      <a:endParaRPr lang="en-US" dirty="0"/>
                    </a:p>
                  </a:txBody>
                  <a:tcPr/>
                </a:tc>
                <a:tc>
                  <a:txBody>
                    <a:bodyPr/>
                    <a:lstStyle/>
                    <a:p>
                      <a:pPr algn="ctr" rtl="1"/>
                      <a:r>
                        <a:rPr lang="fa-IR" dirty="0" smtClean="0"/>
                        <a:t>ردیف</a:t>
                      </a:r>
                      <a:endParaRPr lang="en-US" dirty="0"/>
                    </a:p>
                  </a:txBody>
                  <a:tcPr/>
                </a:tc>
                <a:extLst>
                  <a:ext uri="{0D108BD9-81ED-4DB2-BD59-A6C34878D82A}">
                    <a16:rowId xmlns:a16="http://schemas.microsoft.com/office/drawing/2014/main" xmlns="" val="2493800939"/>
                  </a:ext>
                </a:extLst>
              </a:tr>
              <a:tr h="552100">
                <a:tc>
                  <a:txBody>
                    <a:bodyPr/>
                    <a:lstStyle/>
                    <a:p>
                      <a:pPr algn="ctr"/>
                      <a:r>
                        <a:rPr lang="fa-IR" dirty="0" smtClean="0"/>
                        <a:t>43</a:t>
                      </a:r>
                      <a:endParaRPr lang="en-US" dirty="0"/>
                    </a:p>
                  </a:txBody>
                  <a:tcPr/>
                </a:tc>
                <a:tc>
                  <a:txBody>
                    <a:bodyPr/>
                    <a:lstStyle/>
                    <a:p>
                      <a:pPr algn="ctr"/>
                      <a:r>
                        <a:rPr lang="fa-IR" dirty="0" smtClean="0"/>
                        <a:t>14</a:t>
                      </a:r>
                      <a:endParaRPr lang="en-US" dirty="0"/>
                    </a:p>
                  </a:txBody>
                  <a:tcPr/>
                </a:tc>
                <a:tc>
                  <a:txBody>
                    <a:bodyPr/>
                    <a:lstStyle/>
                    <a:p>
                      <a:pPr algn="ctr" rtl="1"/>
                      <a:r>
                        <a:rPr lang="fa-IR" dirty="0" smtClean="0"/>
                        <a:t>5+25</a:t>
                      </a:r>
                      <a:endParaRPr lang="en-US" dirty="0"/>
                    </a:p>
                  </a:txBody>
                  <a:tcPr/>
                </a:tc>
                <a:tc>
                  <a:txBody>
                    <a:bodyPr/>
                    <a:lstStyle/>
                    <a:p>
                      <a:pPr algn="ctr"/>
                      <a:r>
                        <a:rPr lang="fa-IR" dirty="0" smtClean="0"/>
                        <a:t>مراکز رشد فناوری سلامت</a:t>
                      </a:r>
                      <a:endParaRPr lang="en-US" dirty="0"/>
                    </a:p>
                  </a:txBody>
                  <a:tcPr/>
                </a:tc>
                <a:tc>
                  <a:txBody>
                    <a:bodyPr/>
                    <a:lstStyle/>
                    <a:p>
                      <a:pPr algn="ctr"/>
                      <a:r>
                        <a:rPr lang="fa-IR" dirty="0" smtClean="0"/>
                        <a:t>1</a:t>
                      </a:r>
                      <a:endParaRPr lang="en-US" dirty="0"/>
                    </a:p>
                  </a:txBody>
                  <a:tcPr/>
                </a:tc>
                <a:extLst>
                  <a:ext uri="{0D108BD9-81ED-4DB2-BD59-A6C34878D82A}">
                    <a16:rowId xmlns:a16="http://schemas.microsoft.com/office/drawing/2014/main" xmlns="" val="3904913060"/>
                  </a:ext>
                </a:extLst>
              </a:tr>
              <a:tr h="552100">
                <a:tc>
                  <a:txBody>
                    <a:bodyPr/>
                    <a:lstStyle/>
                    <a:p>
                      <a:pPr algn="ctr"/>
                      <a:r>
                        <a:rPr lang="fa-IR" dirty="0" smtClean="0"/>
                        <a:t>9</a:t>
                      </a:r>
                      <a:endParaRPr lang="en-US" dirty="0"/>
                    </a:p>
                  </a:txBody>
                  <a:tcPr/>
                </a:tc>
                <a:tc>
                  <a:txBody>
                    <a:bodyPr/>
                    <a:lstStyle/>
                    <a:p>
                      <a:pPr algn="ctr"/>
                      <a:r>
                        <a:rPr lang="fa-IR" dirty="0" smtClean="0"/>
                        <a:t>0</a:t>
                      </a:r>
                      <a:endParaRPr lang="en-US" dirty="0"/>
                    </a:p>
                  </a:txBody>
                  <a:tcPr/>
                </a:tc>
                <a:tc>
                  <a:txBody>
                    <a:bodyPr/>
                    <a:lstStyle/>
                    <a:p>
                      <a:pPr algn="ctr"/>
                      <a:r>
                        <a:rPr lang="fa-IR" dirty="0" smtClean="0"/>
                        <a:t>9</a:t>
                      </a:r>
                      <a:endParaRPr lang="en-US" dirty="0"/>
                    </a:p>
                  </a:txBody>
                  <a:tcPr/>
                </a:tc>
                <a:tc>
                  <a:txBody>
                    <a:bodyPr/>
                    <a:lstStyle/>
                    <a:p>
                      <a:pPr algn="ctr"/>
                      <a:r>
                        <a:rPr lang="fa-IR" dirty="0" smtClean="0"/>
                        <a:t>مراکز رشد فناوری فراورده های دارویی</a:t>
                      </a:r>
                      <a:endParaRPr lang="en-US" dirty="0"/>
                    </a:p>
                  </a:txBody>
                  <a:tcPr/>
                </a:tc>
                <a:tc>
                  <a:txBody>
                    <a:bodyPr/>
                    <a:lstStyle/>
                    <a:p>
                      <a:pPr algn="ctr"/>
                      <a:r>
                        <a:rPr lang="fa-IR" dirty="0" smtClean="0"/>
                        <a:t>2</a:t>
                      </a:r>
                      <a:endParaRPr lang="en-US" dirty="0"/>
                    </a:p>
                  </a:txBody>
                  <a:tcPr/>
                </a:tc>
                <a:extLst>
                  <a:ext uri="{0D108BD9-81ED-4DB2-BD59-A6C34878D82A}">
                    <a16:rowId xmlns:a16="http://schemas.microsoft.com/office/drawing/2014/main" xmlns="" val="3245204289"/>
                  </a:ext>
                </a:extLst>
              </a:tr>
              <a:tr h="552100">
                <a:tc>
                  <a:txBody>
                    <a:bodyPr/>
                    <a:lstStyle/>
                    <a:p>
                      <a:pPr algn="ctr"/>
                      <a:r>
                        <a:rPr lang="fa-IR" dirty="0" smtClean="0"/>
                        <a:t>9</a:t>
                      </a:r>
                      <a:endParaRPr lang="en-US" dirty="0"/>
                    </a:p>
                  </a:txBody>
                  <a:tcPr/>
                </a:tc>
                <a:tc>
                  <a:txBody>
                    <a:bodyPr/>
                    <a:lstStyle/>
                    <a:p>
                      <a:pPr algn="ctr"/>
                      <a:r>
                        <a:rPr lang="fa-IR" dirty="0" smtClean="0"/>
                        <a:t>0</a:t>
                      </a:r>
                      <a:endParaRPr lang="en-US" dirty="0"/>
                    </a:p>
                  </a:txBody>
                  <a:tcPr/>
                </a:tc>
                <a:tc>
                  <a:txBody>
                    <a:bodyPr/>
                    <a:lstStyle/>
                    <a:p>
                      <a:pPr algn="ctr"/>
                      <a:r>
                        <a:rPr lang="fa-IR" dirty="0" smtClean="0"/>
                        <a:t>9</a:t>
                      </a:r>
                      <a:endParaRPr lang="en-US" dirty="0"/>
                    </a:p>
                  </a:txBody>
                  <a:tcPr/>
                </a:tc>
                <a:tc>
                  <a:txBody>
                    <a:bodyPr/>
                    <a:lstStyle/>
                    <a:p>
                      <a:pPr algn="ctr" rtl="1"/>
                      <a:r>
                        <a:rPr lang="fa-IR" dirty="0" smtClean="0"/>
                        <a:t>مراکز رشد زیست فناوری(بیوتکنولوژی)</a:t>
                      </a:r>
                      <a:endParaRPr lang="en-US" dirty="0"/>
                    </a:p>
                  </a:txBody>
                  <a:tcPr/>
                </a:tc>
                <a:tc>
                  <a:txBody>
                    <a:bodyPr/>
                    <a:lstStyle/>
                    <a:p>
                      <a:pPr algn="ctr"/>
                      <a:r>
                        <a:rPr lang="fa-IR" dirty="0" smtClean="0"/>
                        <a:t>3</a:t>
                      </a:r>
                      <a:endParaRPr lang="en-US" dirty="0"/>
                    </a:p>
                  </a:txBody>
                  <a:tcPr/>
                </a:tc>
                <a:extLst>
                  <a:ext uri="{0D108BD9-81ED-4DB2-BD59-A6C34878D82A}">
                    <a16:rowId xmlns:a16="http://schemas.microsoft.com/office/drawing/2014/main" xmlns="" val="7916358"/>
                  </a:ext>
                </a:extLst>
              </a:tr>
              <a:tr h="552100">
                <a:tc>
                  <a:txBody>
                    <a:bodyPr/>
                    <a:lstStyle/>
                    <a:p>
                      <a:pPr algn="ctr"/>
                      <a:r>
                        <a:rPr lang="fa-IR" dirty="0" smtClean="0"/>
                        <a:t>6</a:t>
                      </a:r>
                      <a:endParaRPr lang="en-US" dirty="0"/>
                    </a:p>
                  </a:txBody>
                  <a:tcPr/>
                </a:tc>
                <a:tc>
                  <a:txBody>
                    <a:bodyPr/>
                    <a:lstStyle/>
                    <a:p>
                      <a:pPr algn="ctr"/>
                      <a:r>
                        <a:rPr lang="fa-IR" dirty="0" smtClean="0"/>
                        <a:t>0</a:t>
                      </a:r>
                      <a:endParaRPr lang="en-US" dirty="0"/>
                    </a:p>
                  </a:txBody>
                  <a:tcPr/>
                </a:tc>
                <a:tc>
                  <a:txBody>
                    <a:bodyPr/>
                    <a:lstStyle/>
                    <a:p>
                      <a:pPr algn="ctr"/>
                      <a:r>
                        <a:rPr lang="fa-IR" dirty="0" smtClean="0"/>
                        <a:t>6</a:t>
                      </a:r>
                      <a:endParaRPr lang="en-US" dirty="0"/>
                    </a:p>
                  </a:txBody>
                  <a:tcPr/>
                </a:tc>
                <a:tc>
                  <a:txBody>
                    <a:bodyPr/>
                    <a:lstStyle/>
                    <a:p>
                      <a:pPr algn="ctr"/>
                      <a:r>
                        <a:rPr lang="fa-IR" dirty="0" smtClean="0"/>
                        <a:t>مراکز رشد فناوری تجهیزات پزشکی</a:t>
                      </a:r>
                      <a:endParaRPr lang="en-US" dirty="0"/>
                    </a:p>
                  </a:txBody>
                  <a:tcPr/>
                </a:tc>
                <a:tc>
                  <a:txBody>
                    <a:bodyPr/>
                    <a:lstStyle/>
                    <a:p>
                      <a:pPr algn="ctr"/>
                      <a:r>
                        <a:rPr lang="fa-IR" dirty="0" smtClean="0"/>
                        <a:t>4</a:t>
                      </a:r>
                      <a:endParaRPr lang="en-US" dirty="0"/>
                    </a:p>
                  </a:txBody>
                  <a:tcPr/>
                </a:tc>
                <a:extLst>
                  <a:ext uri="{0D108BD9-81ED-4DB2-BD59-A6C34878D82A}">
                    <a16:rowId xmlns:a16="http://schemas.microsoft.com/office/drawing/2014/main" xmlns="" val="3119761835"/>
                  </a:ext>
                </a:extLst>
              </a:tr>
              <a:tr h="552100">
                <a:tc>
                  <a:txBody>
                    <a:bodyPr/>
                    <a:lstStyle/>
                    <a:p>
                      <a:pPr algn="ctr"/>
                      <a:r>
                        <a:rPr lang="fa-IR" dirty="0" smtClean="0"/>
                        <a:t>4</a:t>
                      </a:r>
                      <a:endParaRPr lang="en-US" dirty="0"/>
                    </a:p>
                  </a:txBody>
                  <a:tcPr/>
                </a:tc>
                <a:tc>
                  <a:txBody>
                    <a:bodyPr/>
                    <a:lstStyle/>
                    <a:p>
                      <a:pPr algn="ctr"/>
                      <a:r>
                        <a:rPr lang="fa-IR" dirty="0" smtClean="0"/>
                        <a:t>0</a:t>
                      </a:r>
                      <a:endParaRPr lang="en-US" dirty="0"/>
                    </a:p>
                  </a:txBody>
                  <a:tcPr/>
                </a:tc>
                <a:tc>
                  <a:txBody>
                    <a:bodyPr/>
                    <a:lstStyle/>
                    <a:p>
                      <a:pPr algn="ctr"/>
                      <a:r>
                        <a:rPr lang="fa-IR" dirty="0" smtClean="0"/>
                        <a:t>4</a:t>
                      </a:r>
                      <a:endParaRPr lang="en-US" dirty="0"/>
                    </a:p>
                  </a:txBody>
                  <a:tcPr/>
                </a:tc>
                <a:tc>
                  <a:txBody>
                    <a:bodyPr/>
                    <a:lstStyle/>
                    <a:p>
                      <a:pPr algn="ctr"/>
                      <a:r>
                        <a:rPr lang="fa-IR" dirty="0" smtClean="0"/>
                        <a:t>مراکز رشد فناوری گیاهان دارویی و طب سنتی</a:t>
                      </a:r>
                      <a:endParaRPr lang="en-US" dirty="0"/>
                    </a:p>
                  </a:txBody>
                  <a:tcPr/>
                </a:tc>
                <a:tc>
                  <a:txBody>
                    <a:bodyPr/>
                    <a:lstStyle/>
                    <a:p>
                      <a:pPr algn="ctr"/>
                      <a:r>
                        <a:rPr lang="fa-IR" dirty="0" smtClean="0"/>
                        <a:t>5</a:t>
                      </a:r>
                      <a:endParaRPr lang="en-US" dirty="0"/>
                    </a:p>
                  </a:txBody>
                  <a:tcPr/>
                </a:tc>
                <a:extLst>
                  <a:ext uri="{0D108BD9-81ED-4DB2-BD59-A6C34878D82A}">
                    <a16:rowId xmlns:a16="http://schemas.microsoft.com/office/drawing/2014/main" xmlns="" val="2155407052"/>
                  </a:ext>
                </a:extLst>
              </a:tr>
              <a:tr h="552100">
                <a:tc>
                  <a:txBody>
                    <a:bodyPr/>
                    <a:lstStyle/>
                    <a:p>
                      <a:pPr algn="ctr"/>
                      <a:r>
                        <a:rPr lang="fa-IR" dirty="0" smtClean="0"/>
                        <a:t>3</a:t>
                      </a:r>
                      <a:endParaRPr lang="en-US" dirty="0"/>
                    </a:p>
                  </a:txBody>
                  <a:tcPr/>
                </a:tc>
                <a:tc>
                  <a:txBody>
                    <a:bodyPr/>
                    <a:lstStyle/>
                    <a:p>
                      <a:pPr algn="ctr"/>
                      <a:r>
                        <a:rPr lang="fa-IR" dirty="0" smtClean="0"/>
                        <a:t>0</a:t>
                      </a:r>
                      <a:endParaRPr lang="en-US" dirty="0"/>
                    </a:p>
                  </a:txBody>
                  <a:tcPr/>
                </a:tc>
                <a:tc>
                  <a:txBody>
                    <a:bodyPr/>
                    <a:lstStyle/>
                    <a:p>
                      <a:pPr algn="ctr"/>
                      <a:r>
                        <a:rPr lang="fa-IR" dirty="0" smtClean="0"/>
                        <a:t>3</a:t>
                      </a:r>
                      <a:endParaRPr lang="en-US" dirty="0"/>
                    </a:p>
                  </a:txBody>
                  <a:tcPr/>
                </a:tc>
                <a:tc>
                  <a:txBody>
                    <a:bodyPr/>
                    <a:lstStyle/>
                    <a:p>
                      <a:pPr algn="ctr"/>
                      <a:r>
                        <a:rPr lang="fa-IR" dirty="0" smtClean="0"/>
                        <a:t>مراکز رشد فناوری اطلاعات(بیوانفورماتیک)</a:t>
                      </a:r>
                      <a:endParaRPr lang="en-US" dirty="0"/>
                    </a:p>
                  </a:txBody>
                  <a:tcPr/>
                </a:tc>
                <a:tc>
                  <a:txBody>
                    <a:bodyPr/>
                    <a:lstStyle/>
                    <a:p>
                      <a:pPr algn="ctr"/>
                      <a:r>
                        <a:rPr lang="fa-IR" dirty="0" smtClean="0"/>
                        <a:t>6</a:t>
                      </a:r>
                      <a:endParaRPr lang="en-US" dirty="0"/>
                    </a:p>
                  </a:txBody>
                  <a:tcPr/>
                </a:tc>
                <a:extLst>
                  <a:ext uri="{0D108BD9-81ED-4DB2-BD59-A6C34878D82A}">
                    <a16:rowId xmlns:a16="http://schemas.microsoft.com/office/drawing/2014/main" xmlns="" val="1341765892"/>
                  </a:ext>
                </a:extLst>
              </a:tr>
              <a:tr h="552100">
                <a:tc>
                  <a:txBody>
                    <a:bodyPr/>
                    <a:lstStyle/>
                    <a:p>
                      <a:pPr algn="ctr"/>
                      <a:r>
                        <a:rPr lang="fa-IR" dirty="0" smtClean="0"/>
                        <a:t>1</a:t>
                      </a:r>
                      <a:endParaRPr lang="en-US" dirty="0"/>
                    </a:p>
                  </a:txBody>
                  <a:tcPr/>
                </a:tc>
                <a:tc>
                  <a:txBody>
                    <a:bodyPr/>
                    <a:lstStyle/>
                    <a:p>
                      <a:pPr algn="ctr"/>
                      <a:r>
                        <a:rPr lang="fa-IR" dirty="0" smtClean="0"/>
                        <a:t>0</a:t>
                      </a:r>
                      <a:endParaRPr lang="en-US" dirty="0"/>
                    </a:p>
                  </a:txBody>
                  <a:tcPr/>
                </a:tc>
                <a:tc>
                  <a:txBody>
                    <a:bodyPr/>
                    <a:lstStyle/>
                    <a:p>
                      <a:pPr algn="ctr"/>
                      <a:r>
                        <a:rPr lang="fa-IR" dirty="0" smtClean="0"/>
                        <a:t>1</a:t>
                      </a:r>
                      <a:endParaRPr lang="en-US" dirty="0"/>
                    </a:p>
                  </a:txBody>
                  <a:tcPr/>
                </a:tc>
                <a:tc>
                  <a:txBody>
                    <a:bodyPr/>
                    <a:lstStyle/>
                    <a:p>
                      <a:pPr algn="ctr"/>
                      <a:r>
                        <a:rPr lang="fa-IR" dirty="0" smtClean="0"/>
                        <a:t>مرکز رشد فناوری مهندسی بافت و سلول های بنیادی</a:t>
                      </a:r>
                      <a:endParaRPr lang="en-US" dirty="0"/>
                    </a:p>
                  </a:txBody>
                  <a:tcPr/>
                </a:tc>
                <a:tc>
                  <a:txBody>
                    <a:bodyPr/>
                    <a:lstStyle/>
                    <a:p>
                      <a:pPr algn="ctr"/>
                      <a:r>
                        <a:rPr lang="fa-IR" dirty="0" smtClean="0"/>
                        <a:t>7</a:t>
                      </a:r>
                      <a:endParaRPr lang="en-US" dirty="0"/>
                    </a:p>
                  </a:txBody>
                  <a:tcPr/>
                </a:tc>
                <a:extLst>
                  <a:ext uri="{0D108BD9-81ED-4DB2-BD59-A6C34878D82A}">
                    <a16:rowId xmlns:a16="http://schemas.microsoft.com/office/drawing/2014/main" xmlns="" val="140977867"/>
                  </a:ext>
                </a:extLst>
              </a:tr>
              <a:tr h="552100">
                <a:tc>
                  <a:txBody>
                    <a:bodyPr/>
                    <a:lstStyle/>
                    <a:p>
                      <a:pPr algn="ctr"/>
                      <a:r>
                        <a:rPr lang="fa-IR" dirty="0" smtClean="0"/>
                        <a:t>76</a:t>
                      </a:r>
                      <a:endParaRPr lang="en-US" dirty="0"/>
                    </a:p>
                  </a:txBody>
                  <a:tcPr/>
                </a:tc>
                <a:tc>
                  <a:txBody>
                    <a:bodyPr/>
                    <a:lstStyle/>
                    <a:p>
                      <a:pPr algn="ctr"/>
                      <a:r>
                        <a:rPr lang="fa-IR" dirty="0" smtClean="0"/>
                        <a:t>15</a:t>
                      </a:r>
                      <a:endParaRPr lang="en-US" dirty="0"/>
                    </a:p>
                  </a:txBody>
                  <a:tcPr/>
                </a:tc>
                <a:tc>
                  <a:txBody>
                    <a:bodyPr/>
                    <a:lstStyle/>
                    <a:p>
                      <a:pPr algn="ctr"/>
                      <a:r>
                        <a:rPr lang="fa-IR" dirty="0" smtClean="0"/>
                        <a:t>5+56</a:t>
                      </a:r>
                      <a:endParaRPr lang="en-US" dirty="0"/>
                    </a:p>
                  </a:txBody>
                  <a:tcPr/>
                </a:tc>
                <a:tc>
                  <a:txBody>
                    <a:bodyPr/>
                    <a:lstStyle/>
                    <a:p>
                      <a:pPr algn="ctr"/>
                      <a:r>
                        <a:rPr lang="fa-IR" dirty="0" smtClean="0"/>
                        <a:t>جمع کل</a:t>
                      </a:r>
                      <a:endParaRPr lang="en-US" dirty="0"/>
                    </a:p>
                  </a:txBody>
                  <a:tcPr/>
                </a:tc>
                <a:tc>
                  <a:txBody>
                    <a:bodyPr/>
                    <a:lstStyle/>
                    <a:p>
                      <a:pPr algn="ctr"/>
                      <a:endParaRPr lang="en-US" dirty="0"/>
                    </a:p>
                  </a:txBody>
                  <a:tcPr/>
                </a:tc>
                <a:extLst>
                  <a:ext uri="{0D108BD9-81ED-4DB2-BD59-A6C34878D82A}">
                    <a16:rowId xmlns:a16="http://schemas.microsoft.com/office/drawing/2014/main" xmlns="" val="2829727686"/>
                  </a:ext>
                </a:extLst>
              </a:tr>
            </a:tbl>
          </a:graphicData>
        </a:graphic>
      </p:graphicFrame>
    </p:spTree>
    <p:extLst>
      <p:ext uri="{BB962C8B-B14F-4D97-AF65-F5344CB8AC3E}">
        <p14:creationId xmlns:p14="http://schemas.microsoft.com/office/powerpoint/2010/main" val="25829658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88640"/>
            <a:ext cx="8686800" cy="838200"/>
          </a:xfrm>
        </p:spPr>
        <p:txBody>
          <a:bodyPr>
            <a:normAutofit fontScale="90000"/>
          </a:bodyPr>
          <a:lstStyle/>
          <a:p>
            <a:pPr algn="r" rtl="1"/>
            <a:r>
              <a:rPr lang="fa-IR" dirty="0" smtClean="0">
                <a:solidFill>
                  <a:srgbClr val="C00000"/>
                </a:solidFill>
              </a:rPr>
              <a:t>تعداد شرکت دانش بنیان در کشور بر اساس حوزه کاری</a:t>
            </a:r>
            <a:r>
              <a:rPr lang="fa-IR" sz="2700" dirty="0" smtClean="0">
                <a:solidFill>
                  <a:srgbClr val="C00000"/>
                </a:solidFill>
              </a:rPr>
              <a:t>(تا پایان سال 94)</a:t>
            </a:r>
            <a:endParaRPr lang="en-US" sz="2700" dirty="0">
              <a:solidFill>
                <a:srgbClr val="C00000"/>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479464573"/>
              </p:ext>
            </p:extLst>
          </p:nvPr>
        </p:nvGraphicFramePr>
        <p:xfrm>
          <a:off x="611560" y="2100438"/>
          <a:ext cx="7848872" cy="2980584"/>
        </p:xfrm>
        <a:graphic>
          <a:graphicData uri="http://schemas.openxmlformats.org/drawingml/2006/table">
            <a:tbl>
              <a:tblPr firstRow="1" bandRow="1">
                <a:tableStyleId>{5C22544A-7EE6-4342-B048-85BDC9FD1C3A}</a:tableStyleId>
              </a:tblPr>
              <a:tblGrid>
                <a:gridCol w="3456384">
                  <a:extLst>
                    <a:ext uri="{9D8B030D-6E8A-4147-A177-3AD203B41FA5}">
                      <a16:colId xmlns:a16="http://schemas.microsoft.com/office/drawing/2014/main" xmlns="" val="1687783963"/>
                    </a:ext>
                  </a:extLst>
                </a:gridCol>
                <a:gridCol w="3575323">
                  <a:extLst>
                    <a:ext uri="{9D8B030D-6E8A-4147-A177-3AD203B41FA5}">
                      <a16:colId xmlns:a16="http://schemas.microsoft.com/office/drawing/2014/main" xmlns="" val="2143521351"/>
                    </a:ext>
                  </a:extLst>
                </a:gridCol>
                <a:gridCol w="817165">
                  <a:extLst>
                    <a:ext uri="{9D8B030D-6E8A-4147-A177-3AD203B41FA5}">
                      <a16:colId xmlns:a16="http://schemas.microsoft.com/office/drawing/2014/main" xmlns="" val="3786976502"/>
                    </a:ext>
                  </a:extLst>
                </a:gridCol>
              </a:tblGrid>
              <a:tr h="608482">
                <a:tc>
                  <a:txBody>
                    <a:bodyPr/>
                    <a:lstStyle/>
                    <a:p>
                      <a:pPr algn="ctr" rtl="1"/>
                      <a:r>
                        <a:rPr lang="fa-IR" dirty="0" smtClean="0"/>
                        <a:t>تعداد</a:t>
                      </a:r>
                      <a:endParaRPr lang="en-US" dirty="0"/>
                    </a:p>
                  </a:txBody>
                  <a:tcPr/>
                </a:tc>
                <a:tc>
                  <a:txBody>
                    <a:bodyPr/>
                    <a:lstStyle/>
                    <a:p>
                      <a:pPr algn="ctr"/>
                      <a:r>
                        <a:rPr lang="fa-IR" dirty="0" smtClean="0"/>
                        <a:t>حوزه کاری</a:t>
                      </a:r>
                      <a:endParaRPr lang="en-US" dirty="0"/>
                    </a:p>
                  </a:txBody>
                  <a:tcPr/>
                </a:tc>
                <a:tc>
                  <a:txBody>
                    <a:bodyPr/>
                    <a:lstStyle/>
                    <a:p>
                      <a:pPr algn="ctr" rtl="1"/>
                      <a:r>
                        <a:rPr lang="fa-IR" dirty="0" smtClean="0"/>
                        <a:t>ردیف</a:t>
                      </a:r>
                      <a:endParaRPr lang="en-US" dirty="0"/>
                    </a:p>
                  </a:txBody>
                  <a:tcPr/>
                </a:tc>
                <a:extLst>
                  <a:ext uri="{0D108BD9-81ED-4DB2-BD59-A6C34878D82A}">
                    <a16:rowId xmlns:a16="http://schemas.microsoft.com/office/drawing/2014/main" xmlns="" val="450363901"/>
                  </a:ext>
                </a:extLst>
              </a:tr>
              <a:tr h="542115">
                <a:tc>
                  <a:txBody>
                    <a:bodyPr/>
                    <a:lstStyle/>
                    <a:p>
                      <a:pPr algn="ctr"/>
                      <a:r>
                        <a:rPr lang="fa-IR" dirty="0" smtClean="0"/>
                        <a:t>231</a:t>
                      </a:r>
                      <a:endParaRPr lang="en-US" dirty="0"/>
                    </a:p>
                  </a:txBody>
                  <a:tcPr/>
                </a:tc>
                <a:tc>
                  <a:txBody>
                    <a:bodyPr/>
                    <a:lstStyle/>
                    <a:p>
                      <a:pPr algn="ctr"/>
                      <a:r>
                        <a:rPr lang="fa-IR" dirty="0" smtClean="0"/>
                        <a:t>فناوری زیستی</a:t>
                      </a:r>
                      <a:endParaRPr lang="en-US" dirty="0"/>
                    </a:p>
                  </a:txBody>
                  <a:tcPr/>
                </a:tc>
                <a:tc>
                  <a:txBody>
                    <a:bodyPr/>
                    <a:lstStyle/>
                    <a:p>
                      <a:pPr algn="ctr"/>
                      <a:r>
                        <a:rPr lang="fa-IR" dirty="0" smtClean="0"/>
                        <a:t>1</a:t>
                      </a:r>
                      <a:endParaRPr lang="en-US" dirty="0"/>
                    </a:p>
                  </a:txBody>
                  <a:tcPr/>
                </a:tc>
                <a:extLst>
                  <a:ext uri="{0D108BD9-81ED-4DB2-BD59-A6C34878D82A}">
                    <a16:rowId xmlns:a16="http://schemas.microsoft.com/office/drawing/2014/main" xmlns="" val="2420453188"/>
                  </a:ext>
                </a:extLst>
              </a:tr>
              <a:tr h="575266">
                <a:tc>
                  <a:txBody>
                    <a:bodyPr/>
                    <a:lstStyle/>
                    <a:p>
                      <a:pPr algn="ctr"/>
                      <a:r>
                        <a:rPr lang="fa-IR" dirty="0" smtClean="0"/>
                        <a:t>224</a:t>
                      </a:r>
                      <a:endParaRPr lang="en-US" dirty="0"/>
                    </a:p>
                  </a:txBody>
                  <a:tcPr/>
                </a:tc>
                <a:tc>
                  <a:txBody>
                    <a:bodyPr/>
                    <a:lstStyle/>
                    <a:p>
                      <a:pPr algn="ctr"/>
                      <a:r>
                        <a:rPr lang="fa-IR" dirty="0" smtClean="0"/>
                        <a:t>تجهیزات آزمایشگاهی</a:t>
                      </a:r>
                      <a:endParaRPr lang="en-US" dirty="0"/>
                    </a:p>
                  </a:txBody>
                  <a:tcPr/>
                </a:tc>
                <a:tc>
                  <a:txBody>
                    <a:bodyPr/>
                    <a:lstStyle/>
                    <a:p>
                      <a:pPr algn="ctr"/>
                      <a:r>
                        <a:rPr lang="fa-IR" dirty="0" smtClean="0"/>
                        <a:t>2</a:t>
                      </a:r>
                      <a:endParaRPr lang="en-US" dirty="0"/>
                    </a:p>
                  </a:txBody>
                  <a:tcPr/>
                </a:tc>
                <a:extLst>
                  <a:ext uri="{0D108BD9-81ED-4DB2-BD59-A6C34878D82A}">
                    <a16:rowId xmlns:a16="http://schemas.microsoft.com/office/drawing/2014/main" xmlns="" val="2468249181"/>
                  </a:ext>
                </a:extLst>
              </a:tr>
              <a:tr h="608417">
                <a:tc>
                  <a:txBody>
                    <a:bodyPr/>
                    <a:lstStyle/>
                    <a:p>
                      <a:pPr algn="ctr"/>
                      <a:r>
                        <a:rPr lang="fa-IR" dirty="0" smtClean="0"/>
                        <a:t>89</a:t>
                      </a:r>
                      <a:endParaRPr lang="en-US" dirty="0"/>
                    </a:p>
                  </a:txBody>
                  <a:tcPr/>
                </a:tc>
                <a:tc>
                  <a:txBody>
                    <a:bodyPr/>
                    <a:lstStyle/>
                    <a:p>
                      <a:pPr algn="ctr"/>
                      <a:r>
                        <a:rPr lang="fa-IR" dirty="0" smtClean="0"/>
                        <a:t>تجهیزات پزشکی</a:t>
                      </a:r>
                      <a:endParaRPr lang="en-US" dirty="0"/>
                    </a:p>
                  </a:txBody>
                  <a:tcPr/>
                </a:tc>
                <a:tc>
                  <a:txBody>
                    <a:bodyPr/>
                    <a:lstStyle/>
                    <a:p>
                      <a:pPr algn="ctr"/>
                      <a:r>
                        <a:rPr lang="fa-IR" dirty="0" smtClean="0"/>
                        <a:t>3</a:t>
                      </a:r>
                      <a:endParaRPr lang="en-US" dirty="0"/>
                    </a:p>
                  </a:txBody>
                  <a:tcPr/>
                </a:tc>
                <a:extLst>
                  <a:ext uri="{0D108BD9-81ED-4DB2-BD59-A6C34878D82A}">
                    <a16:rowId xmlns:a16="http://schemas.microsoft.com/office/drawing/2014/main" xmlns="" val="2049273671"/>
                  </a:ext>
                </a:extLst>
              </a:tr>
              <a:tr h="646304">
                <a:tc>
                  <a:txBody>
                    <a:bodyPr/>
                    <a:lstStyle/>
                    <a:p>
                      <a:pPr algn="ctr"/>
                      <a:r>
                        <a:rPr lang="fa-IR" dirty="0" smtClean="0"/>
                        <a:t>112</a:t>
                      </a:r>
                      <a:endParaRPr lang="en-US" dirty="0"/>
                    </a:p>
                  </a:txBody>
                  <a:tcPr/>
                </a:tc>
                <a:tc>
                  <a:txBody>
                    <a:bodyPr/>
                    <a:lstStyle/>
                    <a:p>
                      <a:pPr algn="ctr"/>
                      <a:r>
                        <a:rPr lang="fa-IR" dirty="0" smtClean="0"/>
                        <a:t>داروهای پیشرفته</a:t>
                      </a:r>
                      <a:endParaRPr lang="en-US" dirty="0"/>
                    </a:p>
                  </a:txBody>
                  <a:tcPr/>
                </a:tc>
                <a:tc>
                  <a:txBody>
                    <a:bodyPr/>
                    <a:lstStyle/>
                    <a:p>
                      <a:pPr algn="ctr"/>
                      <a:r>
                        <a:rPr lang="fa-IR" dirty="0" smtClean="0"/>
                        <a:t>4</a:t>
                      </a:r>
                      <a:endParaRPr lang="en-US" dirty="0"/>
                    </a:p>
                  </a:txBody>
                  <a:tcPr/>
                </a:tc>
                <a:extLst>
                  <a:ext uri="{0D108BD9-81ED-4DB2-BD59-A6C34878D82A}">
                    <a16:rowId xmlns:a16="http://schemas.microsoft.com/office/drawing/2014/main" xmlns="" val="2521375424"/>
                  </a:ext>
                </a:extLst>
              </a:tr>
            </a:tbl>
          </a:graphicData>
        </a:graphic>
      </p:graphicFrame>
    </p:spTree>
    <p:extLst>
      <p:ext uri="{BB962C8B-B14F-4D97-AF65-F5344CB8AC3E}">
        <p14:creationId xmlns:p14="http://schemas.microsoft.com/office/powerpoint/2010/main" val="33368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686800" cy="838200"/>
          </a:xfrm>
        </p:spPr>
        <p:txBody>
          <a:bodyPr/>
          <a:lstStyle/>
          <a:p>
            <a:pPr algn="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7384"/>
            <a:ext cx="9144000" cy="6847185"/>
          </a:xfrm>
        </p:spPr>
      </p:pic>
    </p:spTree>
    <p:extLst>
      <p:ext uri="{BB962C8B-B14F-4D97-AF65-F5344CB8AC3E}">
        <p14:creationId xmlns:p14="http://schemas.microsoft.com/office/powerpoint/2010/main" val="42143435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04664"/>
            <a:ext cx="8686800" cy="838200"/>
          </a:xfrm>
          <a:effectLst>
            <a:reflection blurRad="6350" stA="85000" endPos="0" dir="5400000" sy="-100000" algn="bl" rotWithShape="0"/>
          </a:effectLst>
        </p:spPr>
        <p:txBody>
          <a:bodyPr>
            <a:normAutofit/>
          </a:bodyPr>
          <a:lstStyle/>
          <a:p>
            <a:pPr algn="r" rtl="1"/>
            <a:r>
              <a:rPr lang="fa-IR" sz="2800" b="1" dirty="0">
                <a:solidFill>
                  <a:srgbClr val="C00000"/>
                </a:solidFill>
                <a:effectLst/>
              </a:rPr>
              <a:t>تاریخچه مرکز رشد فناوری تجهیزارت پزشکی </a:t>
            </a:r>
            <a:r>
              <a:rPr lang="fa-IR" sz="2800" b="1" dirty="0" smtClean="0">
                <a:solidFill>
                  <a:srgbClr val="C00000"/>
                </a:solidFill>
                <a:effectLst/>
              </a:rPr>
              <a:t>:</a:t>
            </a:r>
            <a:endParaRPr lang="en-US" sz="2800" b="1" dirty="0">
              <a:solidFill>
                <a:srgbClr val="C00000"/>
              </a:solidFill>
            </a:endParaRPr>
          </a:p>
        </p:txBody>
      </p:sp>
      <p:sp>
        <p:nvSpPr>
          <p:cNvPr id="3" name="Content Placeholder 2"/>
          <p:cNvSpPr>
            <a:spLocks noGrp="1"/>
          </p:cNvSpPr>
          <p:nvPr>
            <p:ph idx="1"/>
          </p:nvPr>
        </p:nvSpPr>
        <p:spPr/>
        <p:txBody>
          <a:bodyPr>
            <a:normAutofit/>
          </a:bodyPr>
          <a:lstStyle/>
          <a:p>
            <a:pPr algn="just" rtl="1"/>
            <a:r>
              <a:rPr lang="fa-IR" sz="2400" dirty="0">
                <a:cs typeface="B Nazanin" panose="00000400000000000000" pitchFamily="2" charset="-78"/>
              </a:rPr>
              <a:t>درراستای اهداف تبیین شده در اسناد بالا دستی علم و فناوری کشور ( برنامه چهارم و پنجم توسعه اقتصادی و اجتماعی و فرهنگی جمهوری اسلامی ایران و نقشه جامع علمی کشور ) و تحقق ماده 47 قانون برنامه چهارم توسعه مبنی بر حمایت از فناوران و شرکت های دانش بنیان مرکز رشد فناوری تجهیزات پزشکی دانشگاه علوم پزشکی تبریز در سال 1391 طی مجوز شماره 1017/500/د مورخ 91/04/31 موافقت تاسیس را از وزیر وقت بهداشت و درمان و آموزش پزشکی کشور ،کسب و از سال 1393 فعالیت رسمی خود را با ابلاغ رئیس محترم دانشگاه جناب آقای دکتر صومی و با هدف ایجاد زیر ساخت های لازم جهت راه اندازی ، رشد و توسعه واحد های فناور نوپا آغاز نموده است.</a:t>
            </a:r>
            <a:br>
              <a:rPr lang="fa-IR" sz="2400" dirty="0">
                <a:cs typeface="B Nazanin" panose="00000400000000000000" pitchFamily="2" charset="-78"/>
              </a:rPr>
            </a:br>
            <a:r>
              <a:rPr lang="fa-IR" sz="2400" dirty="0">
                <a:cs typeface="B Nazanin" panose="00000400000000000000" pitchFamily="2" charset="-78"/>
              </a:rPr>
              <a:t>این مرکز همچون 6500 مرکز رشد موجود در دنیا با هدف کاهش خطرات و افزایش ضریب موفقیت ، موسسات نوپا را در کار آفرینی رهنمون می باشد و اهداف والای ترسیمی نظام مقدس جمهوری اسلامی ایران را مسیر روشن راه خود قرار داده و در اساسنامه خود آنها را عملیاتی نموده و به شرح ذیل اجرایی می نماید.</a:t>
            </a:r>
            <a:endParaRPr lang="en-US" sz="2400" dirty="0"/>
          </a:p>
        </p:txBody>
      </p:sp>
    </p:spTree>
    <p:extLst>
      <p:ext uri="{BB962C8B-B14F-4D97-AF65-F5344CB8AC3E}">
        <p14:creationId xmlns:p14="http://schemas.microsoft.com/office/powerpoint/2010/main" val="1678639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
          <p:cNvSpPr/>
          <p:nvPr/>
        </p:nvSpPr>
        <p:spPr>
          <a:xfrm rot="10800000">
            <a:off x="1459247" y="5742696"/>
            <a:ext cx="7045992" cy="710639"/>
          </a:xfrm>
          <a:prstGeom prst="homePlate">
            <a:avLst>
              <a:gd name="adj" fmla="val 33717"/>
            </a:avLst>
          </a:prstGeom>
          <a:solidFill>
            <a:srgbClr val="7030A0"/>
          </a:soli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0" tIns="0" rIns="0" bIns="0" numCol="1" spcCol="0" rtlCol="0" fromWordArt="0" anchor="ctr" anchorCtr="0" forceAA="0" upright="1" compatLnSpc="1">
            <a:prstTxWarp prst="textNoShape">
              <a:avLst/>
            </a:prstTxWarp>
            <a:noAutofit/>
          </a:bodyPr>
          <a:lstStyle/>
          <a:p>
            <a:pPr lvl="0" algn="ctr">
              <a:lnSpc>
                <a:spcPct val="115000"/>
              </a:lnSpc>
              <a:defRPr/>
            </a:pPr>
            <a:r>
              <a:rPr lang="fa-IR" b="1" dirty="0">
                <a:solidFill>
                  <a:schemeClr val="bg1"/>
                </a:solidFill>
                <a:cs typeface="B Nazanin" panose="00000400000000000000" pitchFamily="2" charset="-78"/>
              </a:rPr>
              <a:t>بسترسازی جهت تجاری نمودن دستاورد های تحقیقاتی</a:t>
            </a:r>
            <a:endParaRPr kumimoji="0" lang="en-US" b="1" i="0" u="none" strike="noStrike" kern="0" cap="none" spc="0" normalizeH="0" baseline="0" noProof="0" dirty="0">
              <a:ln>
                <a:noFill/>
              </a:ln>
              <a:solidFill>
                <a:schemeClr val="bg1"/>
              </a:solidFill>
              <a:effectLst/>
              <a:uLnTx/>
              <a:uFillTx/>
              <a:latin typeface="Calibri"/>
              <a:ea typeface="Calibri" panose="020F0502020204030204" pitchFamily="34" charset="0"/>
              <a:cs typeface="B Mitra" panose="00000400000000000000" pitchFamily="2" charset="-78"/>
            </a:endParaRPr>
          </a:p>
        </p:txBody>
      </p:sp>
      <p:sp>
        <p:nvSpPr>
          <p:cNvPr id="4" name="Pentagon 3"/>
          <p:cNvSpPr/>
          <p:nvPr/>
        </p:nvSpPr>
        <p:spPr>
          <a:xfrm rot="10800000">
            <a:off x="1515729" y="4816802"/>
            <a:ext cx="6989514" cy="772437"/>
          </a:xfrm>
          <a:prstGeom prst="homePlate">
            <a:avLst>
              <a:gd name="adj" fmla="val 33717"/>
            </a:avLst>
          </a:prstGeom>
          <a:solidFill>
            <a:srgbClr val="0070C0"/>
          </a:soli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0" tIns="0" rIns="0" bIns="0" numCol="1" spcCol="0" rtlCol="0" fromWordArt="0" anchor="ctr" anchorCtr="0" forceAA="0" upright="1" compatLnSpc="1">
            <a:prstTxWarp prst="textNoShape">
              <a:avLst/>
            </a:prstTxWarp>
            <a:noAutofit/>
          </a:bodyPr>
          <a:lstStyle/>
          <a:p>
            <a:pPr lvl="0" algn="ctr">
              <a:lnSpc>
                <a:spcPct val="115000"/>
              </a:lnSpc>
              <a:defRPr/>
            </a:pPr>
            <a:r>
              <a:rPr lang="fa-IR" b="1" dirty="0">
                <a:solidFill>
                  <a:schemeClr val="bg1"/>
                </a:solidFill>
                <a:cs typeface="B Nazanin" panose="00000400000000000000" pitchFamily="2" charset="-78"/>
              </a:rPr>
              <a:t>ایجاد زمینه کارآفرینی و حمایت از نوآوری و خلاقیت نیروی های محقق جوان</a:t>
            </a:r>
            <a:endParaRPr kumimoji="0" lang="en-US" b="1" i="0" u="none" strike="noStrike" kern="0" cap="none" spc="0" normalizeH="0" baseline="0" noProof="0" dirty="0">
              <a:ln>
                <a:noFill/>
              </a:ln>
              <a:solidFill>
                <a:schemeClr val="bg1"/>
              </a:solidFill>
              <a:effectLst/>
              <a:uLnTx/>
              <a:uFillTx/>
              <a:latin typeface="Calibri"/>
              <a:ea typeface="Calibri" panose="020F0502020204030204" pitchFamily="34" charset="0"/>
              <a:cs typeface="B Mitra" panose="00000400000000000000" pitchFamily="2" charset="-78"/>
            </a:endParaRPr>
          </a:p>
        </p:txBody>
      </p:sp>
      <p:sp>
        <p:nvSpPr>
          <p:cNvPr id="5" name="Pentagon 4"/>
          <p:cNvSpPr/>
          <p:nvPr/>
        </p:nvSpPr>
        <p:spPr>
          <a:xfrm rot="10800000">
            <a:off x="2047390" y="3933056"/>
            <a:ext cx="6457849" cy="720080"/>
          </a:xfrm>
          <a:prstGeom prst="homePlate">
            <a:avLst>
              <a:gd name="adj" fmla="val 33717"/>
            </a:avLst>
          </a:prstGeom>
          <a:solidFill>
            <a:srgbClr val="00B0F0"/>
          </a:soli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0" tIns="0" rIns="0" bIns="0" numCol="1" spcCol="0" rtlCol="0" fromWordArt="0" anchor="ctr" anchorCtr="0" forceAA="0" upright="1" compatLnSpc="1">
            <a:prstTxWarp prst="textNoShape">
              <a:avLst/>
            </a:prstTxWarp>
            <a:noAutofit/>
          </a:bodyPr>
          <a:lstStyle/>
          <a:p>
            <a:pPr lvl="0" algn="ctr">
              <a:lnSpc>
                <a:spcPct val="115000"/>
              </a:lnSpc>
              <a:defRPr/>
            </a:pPr>
            <a:r>
              <a:rPr lang="fa-IR" b="1" dirty="0">
                <a:solidFill>
                  <a:schemeClr val="bg1"/>
                </a:solidFill>
                <a:cs typeface="B Nazanin" panose="00000400000000000000" pitchFamily="2" charset="-78"/>
              </a:rPr>
              <a:t>کمک به رونق اقتصاد محلی مبتنی بر فناوری</a:t>
            </a:r>
            <a:endParaRPr kumimoji="0" lang="en-US" b="1" i="0" u="none" strike="noStrike" kern="0" cap="none" spc="0" normalizeH="0" baseline="0" noProof="0" dirty="0">
              <a:ln>
                <a:noFill/>
              </a:ln>
              <a:solidFill>
                <a:schemeClr val="bg1"/>
              </a:solidFill>
              <a:effectLst/>
              <a:uLnTx/>
              <a:uFillTx/>
              <a:latin typeface="Calibri"/>
              <a:ea typeface="Calibri" panose="020F0502020204030204" pitchFamily="34" charset="0"/>
              <a:cs typeface="B Mitra" panose="00000400000000000000" pitchFamily="2" charset="-78"/>
            </a:endParaRPr>
          </a:p>
        </p:txBody>
      </p:sp>
      <p:sp>
        <p:nvSpPr>
          <p:cNvPr id="6" name="Pentagon 5"/>
          <p:cNvSpPr/>
          <p:nvPr/>
        </p:nvSpPr>
        <p:spPr>
          <a:xfrm rot="10800000">
            <a:off x="-1" y="3068960"/>
            <a:ext cx="8505243" cy="742527"/>
          </a:xfrm>
          <a:prstGeom prst="homePlate">
            <a:avLst>
              <a:gd name="adj" fmla="val 33717"/>
            </a:avLst>
          </a:prstGeom>
          <a:solidFill>
            <a:srgbClr val="92D050"/>
          </a:soli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0" tIns="0" rIns="0" bIns="0" numCol="1" spcCol="0" rtlCol="0" fromWordArt="0" anchor="ctr" anchorCtr="0" forceAA="0" upright="1" compatLnSpc="1">
            <a:prstTxWarp prst="textNoShape">
              <a:avLst/>
            </a:prstTxWarp>
            <a:noAutofit/>
          </a:bodyPr>
          <a:lstStyle/>
          <a:p>
            <a:pPr lvl="0" algn="ctr">
              <a:lnSpc>
                <a:spcPct val="115000"/>
              </a:lnSpc>
              <a:defRPr/>
            </a:pPr>
            <a:r>
              <a:rPr lang="fa-IR" b="1" dirty="0">
                <a:solidFill>
                  <a:schemeClr val="bg1"/>
                </a:solidFill>
                <a:cs typeface="B Nazanin" panose="00000400000000000000" pitchFamily="2" charset="-78"/>
              </a:rPr>
              <a:t>ایجاد فضای لازم جهت گسترش و رشد واحد های کوچک و متوسط دانش مدار و فناور فعال در زمینه های فناوری</a:t>
            </a:r>
            <a:endParaRPr kumimoji="0" lang="en-US" b="1" i="0" u="none" strike="noStrike" kern="0" cap="none" spc="0" normalizeH="0" baseline="0" noProof="0" dirty="0">
              <a:ln>
                <a:noFill/>
              </a:ln>
              <a:solidFill>
                <a:schemeClr val="bg1"/>
              </a:solidFill>
              <a:effectLst/>
              <a:uLnTx/>
              <a:uFillTx/>
              <a:latin typeface="Calibri"/>
              <a:ea typeface="Calibri" panose="020F0502020204030204" pitchFamily="34" charset="0"/>
              <a:cs typeface="B Mitra" panose="00000400000000000000" pitchFamily="2" charset="-78"/>
            </a:endParaRPr>
          </a:p>
        </p:txBody>
      </p:sp>
      <p:sp>
        <p:nvSpPr>
          <p:cNvPr id="7" name="Pentagon 6"/>
          <p:cNvSpPr/>
          <p:nvPr/>
        </p:nvSpPr>
        <p:spPr>
          <a:xfrm rot="10800000">
            <a:off x="139991" y="2204863"/>
            <a:ext cx="8365249" cy="720081"/>
          </a:xfrm>
          <a:prstGeom prst="homePlate">
            <a:avLst>
              <a:gd name="adj" fmla="val 33717"/>
            </a:avLst>
          </a:prstGeom>
          <a:solidFill>
            <a:schemeClr val="accent2">
              <a:lumMod val="75000"/>
            </a:schemeClr>
          </a:soli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0" tIns="0" rIns="0" bIns="0" numCol="1" spcCol="0" rtlCol="0" fromWordArt="0" anchor="ctr" anchorCtr="0" forceAA="0" upright="1" compatLnSpc="1">
            <a:prstTxWarp prst="textNoShape">
              <a:avLst/>
            </a:prstTxWarp>
            <a:noAutofit/>
          </a:bodyPr>
          <a:lstStyle/>
          <a:p>
            <a:pPr lvl="0" algn="ctr">
              <a:lnSpc>
                <a:spcPct val="115000"/>
              </a:lnSpc>
              <a:defRPr/>
            </a:pPr>
            <a:r>
              <a:rPr lang="fa-IR" b="1" dirty="0">
                <a:solidFill>
                  <a:schemeClr val="bg1"/>
                </a:solidFill>
                <a:cs typeface="B Nazanin" panose="00000400000000000000" pitchFamily="2" charset="-78"/>
              </a:rPr>
              <a:t>بستر سازی جهت جذب دانش آموختگان دانشگاهی </a:t>
            </a:r>
            <a:r>
              <a:rPr lang="fa-IR" b="1" dirty="0" smtClean="0">
                <a:solidFill>
                  <a:schemeClr val="bg1"/>
                </a:solidFill>
                <a:cs typeface="B Nazanin" panose="00000400000000000000" pitchFamily="2" charset="-78"/>
              </a:rPr>
              <a:t>درزمینه </a:t>
            </a:r>
            <a:r>
              <a:rPr lang="fa-IR" b="1" dirty="0">
                <a:solidFill>
                  <a:schemeClr val="bg1"/>
                </a:solidFill>
                <a:cs typeface="B Nazanin" panose="00000400000000000000" pitchFamily="2" charset="-78"/>
              </a:rPr>
              <a:t>های فناوری به منظور ایجاد فرصت های شعلی</a:t>
            </a:r>
            <a:endParaRPr kumimoji="0" lang="en-US" b="1" i="0" u="none" strike="noStrike" kern="0" cap="none" spc="0" normalizeH="0" baseline="0" noProof="0" dirty="0">
              <a:ln>
                <a:noFill/>
              </a:ln>
              <a:solidFill>
                <a:schemeClr val="bg1"/>
              </a:solidFill>
              <a:effectLst/>
              <a:uLnTx/>
              <a:uFillTx/>
              <a:latin typeface="Calibri"/>
              <a:ea typeface="Calibri" panose="020F0502020204030204" pitchFamily="34" charset="0"/>
              <a:cs typeface="B Mitra" panose="00000400000000000000" pitchFamily="2" charset="-78"/>
            </a:endParaRPr>
          </a:p>
        </p:txBody>
      </p:sp>
      <p:sp>
        <p:nvSpPr>
          <p:cNvPr id="8" name="Pentagon 7"/>
          <p:cNvSpPr/>
          <p:nvPr/>
        </p:nvSpPr>
        <p:spPr>
          <a:xfrm rot="10800000">
            <a:off x="2590538" y="1340768"/>
            <a:ext cx="5914704" cy="720080"/>
          </a:xfrm>
          <a:prstGeom prst="homePlate">
            <a:avLst>
              <a:gd name="adj" fmla="val 33717"/>
            </a:avLst>
          </a:prstGeom>
          <a:solidFill>
            <a:srgbClr val="FF0000"/>
          </a:soli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0" tIns="0" rIns="0" bIns="0" numCol="1" spcCol="0" rtlCol="0" fromWordArt="0" anchor="ctr" anchorCtr="0" forceAA="0" upright="1" compatLnSpc="1">
            <a:prstTxWarp prst="textNoShape">
              <a:avLst/>
            </a:prstTxWarp>
            <a:noAutofit/>
            <a:scene3d>
              <a:camera prst="orthographicFront">
                <a:rot lat="0" lon="0" rev="0"/>
              </a:camera>
              <a:lightRig rig="threePt" dir="t"/>
            </a:scene3d>
          </a:bodyPr>
          <a:lstStyle/>
          <a:p>
            <a:pPr lvl="0" algn="ctr">
              <a:lnSpc>
                <a:spcPct val="115000"/>
              </a:lnSpc>
              <a:defRPr/>
            </a:pPr>
            <a:r>
              <a:rPr lang="fa-IR" b="1" dirty="0">
                <a:solidFill>
                  <a:schemeClr val="bg1"/>
                </a:solidFill>
                <a:cs typeface="B Nazanin" panose="00000400000000000000" pitchFamily="2" charset="-78"/>
              </a:rPr>
              <a:t>تولید و توسعه محصولات و فرآیند های فناوری قابل عرضه به بازار</a:t>
            </a:r>
            <a:endParaRPr kumimoji="0" lang="en-US" b="1" i="0" u="none" strike="noStrike" kern="0" cap="none" spc="0" normalizeH="0" baseline="0" noProof="0" dirty="0">
              <a:ln>
                <a:noFill/>
              </a:ln>
              <a:solidFill>
                <a:schemeClr val="bg1"/>
              </a:solidFill>
              <a:effectLst/>
              <a:uLnTx/>
              <a:uFillTx/>
              <a:latin typeface="Calibri"/>
              <a:ea typeface="Calibri" panose="020F0502020204030204" pitchFamily="34" charset="0"/>
              <a:cs typeface="B Mitra" panose="00000400000000000000" pitchFamily="2" charset="-78"/>
            </a:endParaRPr>
          </a:p>
        </p:txBody>
      </p:sp>
      <p:sp>
        <p:nvSpPr>
          <p:cNvPr id="2" name="Title 1"/>
          <p:cNvSpPr>
            <a:spLocks noGrp="1"/>
          </p:cNvSpPr>
          <p:nvPr>
            <p:ph type="title"/>
          </p:nvPr>
        </p:nvSpPr>
        <p:spPr>
          <a:xfrm>
            <a:off x="251520" y="332656"/>
            <a:ext cx="8686800" cy="694184"/>
          </a:xfrm>
        </p:spPr>
        <p:txBody>
          <a:bodyPr>
            <a:normAutofit/>
          </a:bodyPr>
          <a:lstStyle/>
          <a:p>
            <a:pPr algn="r" rtl="1"/>
            <a:r>
              <a:rPr lang="fa-IR" sz="3200" dirty="0" smtClean="0">
                <a:solidFill>
                  <a:srgbClr val="C00000"/>
                </a:solidFill>
              </a:rPr>
              <a:t>اهداف مراکز رشد تجهیزات پزشکی</a:t>
            </a:r>
            <a:endParaRPr lang="en-US" sz="3200" dirty="0">
              <a:solidFill>
                <a:srgbClr val="C00000"/>
              </a:solidFill>
            </a:endParaRPr>
          </a:p>
        </p:txBody>
      </p:sp>
    </p:spTree>
    <p:extLst>
      <p:ext uri="{BB962C8B-B14F-4D97-AF65-F5344CB8AC3E}">
        <p14:creationId xmlns:p14="http://schemas.microsoft.com/office/powerpoint/2010/main" val="308727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7"/>
                                        </p:tgtEl>
                                      </p:cBhvr>
                                    </p:animEffect>
                                    <p:animScale>
                                      <p:cBhvr>
                                        <p:cTn id="12" dur="250" autoRev="1" fill="hold"/>
                                        <p:tgtEl>
                                          <p:spTgt spid="7"/>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6"/>
                                        </p:tgtEl>
                                      </p:cBhvr>
                                    </p:animEffect>
                                    <p:animScale>
                                      <p:cBhvr>
                                        <p:cTn id="17" dur="250" autoRev="1" fill="hold"/>
                                        <p:tgtEl>
                                          <p:spTgt spid="6"/>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5"/>
                                        </p:tgtEl>
                                      </p:cBhvr>
                                    </p:animEffect>
                                    <p:animScale>
                                      <p:cBhvr>
                                        <p:cTn id="22" dur="250" autoRev="1" fill="hold"/>
                                        <p:tgtEl>
                                          <p:spTgt spid="5"/>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4">
                                            <p:txEl>
                                              <p:pRg st="0" end="0"/>
                                            </p:txEl>
                                          </p:spTgt>
                                        </p:tgtEl>
                                      </p:cBhvr>
                                    </p:animEffect>
                                    <p:animScale>
                                      <p:cBhvr>
                                        <p:cTn id="27" dur="250" autoRev="1" fill="hold"/>
                                        <p:tgtEl>
                                          <p:spTgt spid="4">
                                            <p:txEl>
                                              <p:pRg st="0" end="0"/>
                                            </p:txEl>
                                          </p:spTgt>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grpId="0" nodeType="clickEffect">
                                  <p:stCondLst>
                                    <p:cond delay="0"/>
                                  </p:stCondLst>
                                  <p:childTnLst>
                                    <p:animEffect transition="out" filter="fade">
                                      <p:cBhvr>
                                        <p:cTn id="31" dur="500" tmFilter="0, 0; .2, .5; .8, .5; 1, 0"/>
                                        <p:tgtEl>
                                          <p:spTgt spid="3"/>
                                        </p:tgtEl>
                                      </p:cBhvr>
                                    </p:animEffect>
                                    <p:animScale>
                                      <p:cBhvr>
                                        <p:cTn id="32"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4011240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24744"/>
            <a:ext cx="8686800" cy="838200"/>
          </a:xfrm>
        </p:spPr>
        <p:txBody>
          <a:bodyPr/>
          <a:lstStyle/>
          <a:p>
            <a:pPr algn="ctr" rtl="1"/>
            <a:r>
              <a:rPr lang="fa-IR" b="1" dirty="0" smtClean="0">
                <a:solidFill>
                  <a:srgbClr val="C00000"/>
                </a:solidFill>
              </a:rPr>
              <a:t>مقررات و آیین نامه های مرکز رشد</a:t>
            </a:r>
            <a:endParaRPr lang="en-US" b="1" dirty="0">
              <a:solidFill>
                <a:srgbClr val="C0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2915619"/>
            <a:ext cx="4752528" cy="3840043"/>
          </a:xfrm>
          <a:prstGeom prst="rect">
            <a:avLst/>
          </a:prstGeom>
        </p:spPr>
      </p:pic>
    </p:spTree>
    <p:extLst>
      <p:ext uri="{BB962C8B-B14F-4D97-AF65-F5344CB8AC3E}">
        <p14:creationId xmlns:p14="http://schemas.microsoft.com/office/powerpoint/2010/main" val="247877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fa-IR" b="1" dirty="0">
                <a:solidFill>
                  <a:srgbClr val="C00000"/>
                </a:solidFill>
                <a:hlinkClick r:id="rId2" action="ppaction://hlinkfile"/>
              </a:rPr>
              <a:t>اساسنامه مراکز رشد واحدهای فناوری </a:t>
            </a:r>
            <a:r>
              <a:rPr lang="fa-IR" b="1" dirty="0" smtClean="0">
                <a:solidFill>
                  <a:srgbClr val="C00000"/>
                </a:solidFill>
                <a:hlinkClick r:id="rId2" action="ppaction://hlinkfile"/>
              </a:rPr>
              <a:t>(معاونت پژوهش و فناوری، دفتر برنامه ریزی امور فناوری)</a:t>
            </a:r>
            <a:endParaRPr lang="en-US" dirty="0"/>
          </a:p>
        </p:txBody>
      </p:sp>
    </p:spTree>
    <p:extLst>
      <p:ext uri="{BB962C8B-B14F-4D97-AF65-F5344CB8AC3E}">
        <p14:creationId xmlns:p14="http://schemas.microsoft.com/office/powerpoint/2010/main" val="135013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0" end="0"/>
                                            </p:txEl>
                                          </p:spTgt>
                                        </p:tgtEl>
                                        <p:attrNameLst>
                                          <p:attrName>ppt_x</p:attrName>
                                          <p:attrName>ppt_y</p:attrName>
                                        </p:attrNameLst>
                                      </p:cBhvr>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686800" cy="838200"/>
          </a:xfrm>
        </p:spPr>
        <p:txBody>
          <a:bodyPr>
            <a:normAutofit fontScale="90000"/>
          </a:bodyPr>
          <a:lstStyle/>
          <a:p>
            <a:pPr algn="r" rtl="1"/>
            <a:r>
              <a:rPr lang="fa-IR" dirty="0" smtClean="0">
                <a:solidFill>
                  <a:srgbClr val="C00000"/>
                </a:solidFill>
              </a:rPr>
              <a:t>اساسنامه مراکز رشد واحدهای فناوری خصوصی و تخصصی حوزه سلامت</a:t>
            </a:r>
            <a:endParaRPr lang="en-US" dirty="0">
              <a:solidFill>
                <a:srgbClr val="C00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28" y="1554162"/>
            <a:ext cx="9163728" cy="5303838"/>
          </a:xfrm>
        </p:spPr>
      </p:pic>
    </p:spTree>
    <p:extLst>
      <p:ext uri="{BB962C8B-B14F-4D97-AF65-F5344CB8AC3E}">
        <p14:creationId xmlns:p14="http://schemas.microsoft.com/office/powerpoint/2010/main" val="4292376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268760"/>
            <a:ext cx="8686800" cy="1944216"/>
          </a:xfrm>
        </p:spPr>
        <p:txBody>
          <a:bodyPr>
            <a:normAutofit/>
          </a:bodyPr>
          <a:lstStyle/>
          <a:p>
            <a:pPr algn="ctr" rtl="1"/>
            <a:r>
              <a:rPr lang="fa-IR" b="1" dirty="0" smtClean="0">
                <a:solidFill>
                  <a:srgbClr val="C00000"/>
                </a:solidFill>
                <a:hlinkClick r:id="rId2" action="ppaction://hlinkfile"/>
              </a:rPr>
              <a:t>اساسنامه مراکز رشد واحدهای فناوری در علوم پزشکی </a:t>
            </a:r>
            <a:endParaRPr lang="en-US" b="1" dirty="0">
              <a:solidFill>
                <a:srgbClr val="C00000"/>
              </a:solidFill>
            </a:endParaRPr>
          </a:p>
        </p:txBody>
      </p:sp>
    </p:spTree>
    <p:extLst>
      <p:ext uri="{BB962C8B-B14F-4D97-AF65-F5344CB8AC3E}">
        <p14:creationId xmlns:p14="http://schemas.microsoft.com/office/powerpoint/2010/main" val="1603705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88640"/>
            <a:ext cx="8686800" cy="6669360"/>
          </a:xfrm>
        </p:spPr>
        <p:txBody>
          <a:bodyPr>
            <a:normAutofit/>
          </a:bodyPr>
          <a:lstStyle/>
          <a:p>
            <a:pPr marL="0" indent="0" algn="ctr" rtl="1">
              <a:buNone/>
            </a:pPr>
            <a:endParaRPr lang="fa-IR" sz="1400" b="1" dirty="0" smtClean="0">
              <a:solidFill>
                <a:srgbClr val="C00000"/>
              </a:solidFill>
            </a:endParaRPr>
          </a:p>
          <a:p>
            <a:pPr marL="0" indent="0" algn="ctr" rtl="1">
              <a:buNone/>
            </a:pPr>
            <a:r>
              <a:rPr lang="fa-IR" b="1" dirty="0" smtClean="0">
                <a:solidFill>
                  <a:srgbClr val="C00000"/>
                </a:solidFill>
              </a:rPr>
              <a:t>کارگاه آموزشی آشنایی با مقررات و آیین نامه های اجرایی مراکز رشد</a:t>
            </a:r>
          </a:p>
          <a:p>
            <a:pPr marL="0" indent="0" algn="ctr" rtl="1">
              <a:buNone/>
            </a:pPr>
            <a:endParaRPr lang="fa-IR" sz="4800" b="1" dirty="0" smtClean="0">
              <a:solidFill>
                <a:srgbClr val="C00000"/>
              </a:solidFill>
            </a:endParaRPr>
          </a:p>
          <a:p>
            <a:pPr marL="0" indent="0" algn="ctr" rtl="1">
              <a:buFont typeface="Wingdings 2" pitchFamily="18" charset="2"/>
              <a:buNone/>
              <a:defRPr/>
            </a:pPr>
            <a:r>
              <a:rPr lang="fa-IR" b="1" dirty="0">
                <a:solidFill>
                  <a:srgbClr val="C00000"/>
                </a:solidFill>
                <a:latin typeface="IranNastaliq" pitchFamily="18" charset="0"/>
                <a:cs typeface="2  Nazanin" pitchFamily="2" charset="-78"/>
              </a:rPr>
              <a:t>مدرس:</a:t>
            </a:r>
          </a:p>
          <a:p>
            <a:pPr marL="0" indent="0" algn="ctr" rtl="1">
              <a:buFont typeface="Wingdings 2" pitchFamily="18" charset="2"/>
              <a:buNone/>
              <a:defRPr/>
            </a:pPr>
            <a:r>
              <a:rPr lang="fa-IR" sz="3600" b="1" dirty="0">
                <a:solidFill>
                  <a:srgbClr val="C00000"/>
                </a:solidFill>
                <a:latin typeface="IranNastaliq" pitchFamily="18" charset="0"/>
                <a:cs typeface="2  Nazanin" pitchFamily="2" charset="-78"/>
              </a:rPr>
              <a:t>دکتر سید اسماعیل هاشمی اقدم</a:t>
            </a:r>
          </a:p>
          <a:p>
            <a:pPr marL="0" indent="0" algn="ctr" rtl="1">
              <a:buNone/>
            </a:pPr>
            <a:endParaRPr lang="fa-IR" sz="4800" b="1" dirty="0" smtClean="0">
              <a:solidFill>
                <a:srgbClr val="C00000"/>
              </a:solidFill>
            </a:endParaRPr>
          </a:p>
          <a:p>
            <a:pPr marL="0" indent="0" algn="ctr" rtl="1">
              <a:buNone/>
            </a:pPr>
            <a:r>
              <a:rPr lang="fa-IR" dirty="0">
                <a:solidFill>
                  <a:srgbClr val="C00000"/>
                </a:solidFill>
                <a:latin typeface="IranNastaliq" pitchFamily="18" charset="0"/>
                <a:cs typeface="2  Nazanin" pitchFamily="2" charset="-78"/>
              </a:rPr>
              <a:t>مهر </a:t>
            </a:r>
            <a:r>
              <a:rPr lang="fa-IR" dirty="0" smtClean="0">
                <a:solidFill>
                  <a:srgbClr val="C00000"/>
                </a:solidFill>
                <a:latin typeface="IranNastaliq" pitchFamily="18" charset="0"/>
                <a:cs typeface="2  Nazanin" pitchFamily="2" charset="-78"/>
              </a:rPr>
              <a:t>ماه97</a:t>
            </a:r>
            <a:endParaRPr lang="fa-IR" dirty="0">
              <a:solidFill>
                <a:srgbClr val="C00000"/>
              </a:solidFill>
              <a:latin typeface="IranNastaliq" pitchFamily="18" charset="0"/>
              <a:cs typeface="2  Nazanin" pitchFamily="2" charset="-78"/>
            </a:endParaRPr>
          </a:p>
          <a:p>
            <a:pPr marL="0" indent="0" algn="ctr" rtl="1">
              <a:buNone/>
            </a:pPr>
            <a:endParaRPr lang="fa-IR" dirty="0">
              <a:cs typeface="2  Nazanin" pitchFamily="2" charset="-78"/>
            </a:endParaRPr>
          </a:p>
          <a:p>
            <a:pPr marL="0" indent="0" algn="ctr" rtl="1">
              <a:buNone/>
            </a:pPr>
            <a:r>
              <a:rPr lang="fa-IR" dirty="0">
                <a:solidFill>
                  <a:srgbClr val="C00000"/>
                </a:solidFill>
                <a:latin typeface="IranNastaliq" pitchFamily="18" charset="0"/>
                <a:cs typeface="IranNastaliq" pitchFamily="18" charset="0"/>
              </a:rPr>
              <a:t>دانشگاه علوم پزشکی و خدمات بهداشتی درمانی </a:t>
            </a:r>
            <a:r>
              <a:rPr lang="fa-IR" dirty="0" smtClean="0">
                <a:solidFill>
                  <a:srgbClr val="C00000"/>
                </a:solidFill>
                <a:latin typeface="IranNastaliq" pitchFamily="18" charset="0"/>
                <a:cs typeface="IranNastaliq" pitchFamily="18" charset="0"/>
              </a:rPr>
              <a:t>تبریز</a:t>
            </a:r>
            <a:endParaRPr lang="fa-IR" b="1" dirty="0">
              <a:solidFill>
                <a:srgbClr val="C00000"/>
              </a:solidFill>
            </a:endParaRPr>
          </a:p>
          <a:p>
            <a:pPr marL="0" indent="0" algn="ctr" rtl="1">
              <a:buNone/>
            </a:pPr>
            <a:r>
              <a:rPr lang="fa-IR" sz="1200" b="1" dirty="0" smtClean="0">
                <a:solidFill>
                  <a:srgbClr val="C00000"/>
                </a:solidFill>
              </a:rPr>
              <a:t> </a:t>
            </a:r>
            <a:endParaRPr lang="en-US" b="1" dirty="0">
              <a:solidFill>
                <a:srgbClr val="C00000"/>
              </a:solidFill>
            </a:endParaRPr>
          </a:p>
        </p:txBody>
      </p:sp>
    </p:spTree>
    <p:extLst>
      <p:ext uri="{BB962C8B-B14F-4D97-AF65-F5344CB8AC3E}">
        <p14:creationId xmlns:p14="http://schemas.microsoft.com/office/powerpoint/2010/main" val="21636256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56792"/>
            <a:ext cx="8587680" cy="4968552"/>
          </a:xfrm>
        </p:spPr>
        <p:txBody>
          <a:bodyPr/>
          <a:lstStyle/>
          <a:p>
            <a:pPr marL="0" indent="0" algn="ctr" rtl="1">
              <a:buNone/>
            </a:pPr>
            <a:r>
              <a:rPr lang="ar-SA" sz="3600" b="1" dirty="0">
                <a:solidFill>
                  <a:srgbClr val="C00000"/>
                </a:solidFill>
                <a:hlinkClick r:id="rId2" action="ppaction://hlinkfile"/>
              </a:rPr>
              <a:t>اساسنامه و نمودار تشكيلاتي مركز رشد زيست فناوري پزشكي</a:t>
            </a:r>
            <a:endParaRPr lang="en-US" sz="3600" dirty="0">
              <a:solidFill>
                <a:srgbClr val="C00000"/>
              </a:solidFill>
            </a:endParaRPr>
          </a:p>
          <a:p>
            <a:pPr marL="0" indent="0" algn="ctr" rtl="1">
              <a:buNone/>
            </a:pPr>
            <a:endParaRPr lang="en-US" dirty="0"/>
          </a:p>
        </p:txBody>
      </p:sp>
    </p:spTree>
    <p:extLst>
      <p:ext uri="{BB962C8B-B14F-4D97-AF65-F5344CB8AC3E}">
        <p14:creationId xmlns:p14="http://schemas.microsoft.com/office/powerpoint/2010/main" val="9211169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rtl="1">
              <a:buNone/>
            </a:pPr>
            <a:r>
              <a:rPr lang="fa-IR" sz="3600" b="1" dirty="0" smtClean="0">
                <a:solidFill>
                  <a:srgbClr val="0070C0"/>
                </a:solidFill>
              </a:rPr>
              <a:t>آیین نامه اجرایی مرکز رشد فناوری تجهیزات پزشکی</a:t>
            </a:r>
            <a:endParaRPr lang="en-US" sz="3600" b="1" dirty="0">
              <a:solidFill>
                <a:srgbClr val="0070C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3140968"/>
            <a:ext cx="8168734" cy="3717032"/>
          </a:xfrm>
          <a:prstGeom prst="rect">
            <a:avLst/>
          </a:prstGeom>
        </p:spPr>
      </p:pic>
    </p:spTree>
    <p:extLst>
      <p:ext uri="{BB962C8B-B14F-4D97-AF65-F5344CB8AC3E}">
        <p14:creationId xmlns:p14="http://schemas.microsoft.com/office/powerpoint/2010/main" val="57424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0" end="0"/>
                                            </p:txEl>
                                          </p:spTgt>
                                        </p:tgtEl>
                                        <p:attrNameLst>
                                          <p:attrName>ppt_x</p:attrName>
                                          <p:attrName>ppt_y</p:attrName>
                                        </p:attrNameLst>
                                      </p:cBhvr>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rtl="1">
              <a:buNone/>
            </a:pPr>
            <a:r>
              <a:rPr lang="fa-IR" b="1" dirty="0">
                <a:solidFill>
                  <a:srgbClr val="C00000"/>
                </a:solidFill>
              </a:rPr>
              <a:t>الف: الزامات از زمان پذیرش طرح تا انتهای </a:t>
            </a:r>
            <a:r>
              <a:rPr lang="fa-IR" b="1" dirty="0" smtClean="0">
                <a:solidFill>
                  <a:srgbClr val="C00000"/>
                </a:solidFill>
              </a:rPr>
              <a:t>مرحله </a:t>
            </a:r>
            <a:r>
              <a:rPr lang="fa-IR" b="1" dirty="0">
                <a:solidFill>
                  <a:srgbClr val="C00000"/>
                </a:solidFill>
              </a:rPr>
              <a:t>پیش </a:t>
            </a:r>
            <a:r>
              <a:rPr lang="fa-IR" b="1" dirty="0" smtClean="0">
                <a:solidFill>
                  <a:srgbClr val="C00000"/>
                </a:solidFill>
              </a:rPr>
              <a:t>رشد (6 ماه)</a:t>
            </a:r>
            <a:endParaRPr lang="en-US" b="1" dirty="0"/>
          </a:p>
        </p:txBody>
      </p:sp>
    </p:spTree>
    <p:extLst>
      <p:ext uri="{BB962C8B-B14F-4D97-AF65-F5344CB8AC3E}">
        <p14:creationId xmlns:p14="http://schemas.microsoft.com/office/powerpoint/2010/main" val="112466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40768"/>
            <a:ext cx="9036496" cy="5040560"/>
          </a:xfrm>
        </p:spPr>
        <p:txBody>
          <a:bodyPr>
            <a:normAutofit lnSpcReduction="10000"/>
          </a:bodyPr>
          <a:lstStyle/>
          <a:p>
            <a:pPr algn="r" rtl="1">
              <a:buNone/>
            </a:pPr>
            <a:r>
              <a:rPr lang="fa-IR" sz="2400" b="1" dirty="0">
                <a:cs typeface="B Nazanin" pitchFamily="2" charset="-78"/>
              </a:rPr>
              <a:t> </a:t>
            </a:r>
            <a:r>
              <a:rPr lang="fa-IR" sz="2800" b="1" dirty="0">
                <a:cs typeface="B Nazanin" pitchFamily="2" charset="-78"/>
              </a:rPr>
              <a:t>هدف کلی: </a:t>
            </a:r>
            <a:r>
              <a:rPr lang="fa-IR" sz="2800" dirty="0">
                <a:cs typeface="B Nazanin" pitchFamily="2" charset="-78"/>
              </a:rPr>
              <a:t>پذیرش و </a:t>
            </a:r>
            <a:r>
              <a:rPr lang="fa-IR" sz="2800" dirty="0" smtClean="0">
                <a:cs typeface="B Nazanin" pitchFamily="2" charset="-78"/>
              </a:rPr>
              <a:t>تثبیت </a:t>
            </a:r>
            <a:r>
              <a:rPr lang="fa-IR" sz="2800" dirty="0">
                <a:cs typeface="B Nazanin" pitchFamily="2" charset="-78"/>
              </a:rPr>
              <a:t>ایده اولیه و ایجاد هویت حقوقی و گروه کاری </a:t>
            </a:r>
            <a:r>
              <a:rPr lang="fa-IR" sz="2800" dirty="0" smtClean="0">
                <a:cs typeface="B Nazanin" pitchFamily="2" charset="-78"/>
              </a:rPr>
              <a:t>مرتبط</a:t>
            </a:r>
            <a:endParaRPr lang="fa-IR" sz="2400" dirty="0" smtClean="0">
              <a:cs typeface="B Nazanin" pitchFamily="2" charset="-78"/>
            </a:endParaRPr>
          </a:p>
          <a:p>
            <a:pPr algn="r" rtl="1"/>
            <a:endParaRPr lang="fa-IR" sz="2400" dirty="0">
              <a:cs typeface="B Nazanin" pitchFamily="2" charset="-78"/>
            </a:endParaRPr>
          </a:p>
          <a:p>
            <a:pPr lvl="0" algn="r" rtl="1"/>
            <a:r>
              <a:rPr lang="ar-SA" sz="2200" b="1" u="sng" dirty="0" smtClean="0">
                <a:solidFill>
                  <a:srgbClr val="00B050"/>
                </a:solidFill>
                <a:cs typeface="B Nazanin" pitchFamily="2" charset="-78"/>
              </a:rPr>
              <a:t>معیار های پذیرش طرح</a:t>
            </a:r>
            <a:r>
              <a:rPr lang="ar-SA" sz="2200" b="1" u="sng" dirty="0" smtClean="0">
                <a:solidFill>
                  <a:srgbClr val="00B050"/>
                </a:solidFill>
                <a:cs typeface="B Nazanin" pitchFamily="2" charset="-78"/>
                <a:hlinkClick r:id="rId2" action="ppaction://hlinkfile"/>
              </a:rPr>
              <a:t>:</a:t>
            </a:r>
            <a:r>
              <a:rPr lang="ar-SA" sz="2200" b="1" dirty="0" smtClean="0">
                <a:solidFill>
                  <a:srgbClr val="00B050"/>
                </a:solidFill>
                <a:cs typeface="B Nazanin" pitchFamily="2" charset="-78"/>
                <a:hlinkClick r:id="rId2" action="ppaction://hlinkfile"/>
              </a:rPr>
              <a:t> </a:t>
            </a:r>
            <a:r>
              <a:rPr lang="fa-IR" sz="2200" b="1" dirty="0" smtClean="0">
                <a:solidFill>
                  <a:srgbClr val="00B050"/>
                </a:solidFill>
                <a:cs typeface="B Nazanin" pitchFamily="2" charset="-78"/>
                <a:hlinkClick r:id="rId2" action="ppaction://hlinkfile"/>
              </a:rPr>
              <a:t>       </a:t>
            </a:r>
            <a:r>
              <a:rPr lang="fa-IR" sz="2400" b="1" u="sng" dirty="0" smtClean="0">
                <a:solidFill>
                  <a:srgbClr val="C00000"/>
                </a:solidFill>
                <a:cs typeface="B Nazanin" pitchFamily="2" charset="-78"/>
                <a:hlinkClick r:id="rId2" action="ppaction://hlinkfile"/>
              </a:rPr>
              <a:t>فرایند </a:t>
            </a:r>
            <a:r>
              <a:rPr lang="fa-IR" sz="2400" b="1" u="sng" dirty="0">
                <a:solidFill>
                  <a:srgbClr val="C00000"/>
                </a:solidFill>
                <a:cs typeface="B Nazanin" pitchFamily="2" charset="-78"/>
                <a:hlinkClick r:id="rId2" action="ppaction://hlinkfile"/>
              </a:rPr>
              <a:t>پذیرش</a:t>
            </a:r>
            <a:endParaRPr lang="en-US" sz="2400" b="1" u="sng" dirty="0">
              <a:solidFill>
                <a:srgbClr val="C00000"/>
              </a:solidFill>
              <a:cs typeface="B Nazanin" pitchFamily="2" charset="-78"/>
            </a:endParaRPr>
          </a:p>
          <a:p>
            <a:pPr algn="r" rtl="1"/>
            <a:endParaRPr lang="fa-IR" sz="1400" b="1" dirty="0" smtClean="0">
              <a:cs typeface="B Nazanin" pitchFamily="2" charset="-78"/>
            </a:endParaRPr>
          </a:p>
          <a:p>
            <a:pPr marL="0" lvl="0" indent="0" algn="just" rtl="1">
              <a:buNone/>
            </a:pPr>
            <a:r>
              <a:rPr lang="fa-IR" sz="2200" dirty="0" smtClean="0">
                <a:cs typeface="B Nazanin" pitchFamily="2" charset="-78"/>
              </a:rPr>
              <a:t>     </a:t>
            </a:r>
            <a:r>
              <a:rPr lang="fa-IR" sz="2200" b="1" dirty="0" smtClean="0">
                <a:solidFill>
                  <a:srgbClr val="00B050"/>
                </a:solidFill>
                <a:cs typeface="B Nazanin" pitchFamily="2" charset="-78"/>
              </a:rPr>
              <a:t>1. </a:t>
            </a:r>
            <a:r>
              <a:rPr lang="ar-SA" sz="2200" dirty="0" smtClean="0">
                <a:cs typeface="B Nazanin" pitchFamily="2" charset="-78"/>
              </a:rPr>
              <a:t>طرح </a:t>
            </a:r>
            <a:r>
              <a:rPr lang="ar-SA" sz="2200" dirty="0">
                <a:cs typeface="B Nazanin" pitchFamily="2" charset="-78"/>
              </a:rPr>
              <a:t>وایده ارائه شده مشابه طرح های موجود مرکز نباشد.</a:t>
            </a:r>
            <a:endParaRPr lang="en-US" sz="2200" dirty="0">
              <a:cs typeface="B Nazanin" pitchFamily="2" charset="-78"/>
            </a:endParaRPr>
          </a:p>
          <a:p>
            <a:pPr marL="0" lvl="0" indent="0" algn="just" rtl="1">
              <a:buNone/>
            </a:pPr>
            <a:r>
              <a:rPr lang="fa-IR" sz="2200" dirty="0" smtClean="0">
                <a:cs typeface="B Nazanin" pitchFamily="2" charset="-78"/>
              </a:rPr>
              <a:t>     </a:t>
            </a:r>
            <a:r>
              <a:rPr lang="fa-IR" sz="2200" b="1" dirty="0" smtClean="0">
                <a:solidFill>
                  <a:srgbClr val="00B050"/>
                </a:solidFill>
                <a:cs typeface="B Nazanin" pitchFamily="2" charset="-78"/>
              </a:rPr>
              <a:t>2. </a:t>
            </a:r>
            <a:r>
              <a:rPr lang="ar-SA" sz="2200" dirty="0" smtClean="0">
                <a:cs typeface="B Nazanin" pitchFamily="2" charset="-78"/>
              </a:rPr>
              <a:t>تقدم </a:t>
            </a:r>
            <a:r>
              <a:rPr lang="ar-SA" sz="2200" dirty="0">
                <a:cs typeface="B Nazanin" pitchFamily="2" charset="-78"/>
              </a:rPr>
              <a:t>و تاخر </a:t>
            </a:r>
            <a:r>
              <a:rPr lang="fa-IR" sz="2200" dirty="0">
                <a:cs typeface="B Nazanin" pitchFamily="2" charset="-78"/>
              </a:rPr>
              <a:t>زمانی </a:t>
            </a:r>
            <a:r>
              <a:rPr lang="ar-SA" sz="2200" dirty="0">
                <a:cs typeface="B Nazanin" pitchFamily="2" charset="-78"/>
              </a:rPr>
              <a:t>طرح ها در زمان پذیرش مطرح و الزام آور می باشد.</a:t>
            </a:r>
            <a:endParaRPr lang="en-US" sz="2200" dirty="0">
              <a:cs typeface="B Nazanin" pitchFamily="2" charset="-78"/>
            </a:endParaRPr>
          </a:p>
          <a:p>
            <a:pPr marL="0" lvl="0" indent="0" algn="just" rtl="1">
              <a:buNone/>
            </a:pPr>
            <a:r>
              <a:rPr lang="fa-IR" sz="2200" dirty="0" smtClean="0">
                <a:cs typeface="B Nazanin" pitchFamily="2" charset="-78"/>
              </a:rPr>
              <a:t>     </a:t>
            </a:r>
            <a:r>
              <a:rPr lang="fa-IR" sz="2200" b="1" dirty="0" smtClean="0">
                <a:solidFill>
                  <a:srgbClr val="00B050"/>
                </a:solidFill>
                <a:cs typeface="B Nazanin" pitchFamily="2" charset="-78"/>
              </a:rPr>
              <a:t>3. </a:t>
            </a:r>
            <a:r>
              <a:rPr lang="ar-SA" sz="2200" dirty="0" smtClean="0">
                <a:cs typeface="B Nazanin" pitchFamily="2" charset="-78"/>
              </a:rPr>
              <a:t>طرح </a:t>
            </a:r>
            <a:r>
              <a:rPr lang="ar-SA" sz="2200" dirty="0">
                <a:cs typeface="B Nazanin" pitchFamily="2" charset="-78"/>
              </a:rPr>
              <a:t>باید دارای فناوری های بالا بر اساس لیست کالاهای دانش بنیان و اولویت دار تولید کشور باشد.</a:t>
            </a:r>
            <a:endParaRPr lang="en-US" sz="2200" dirty="0">
              <a:cs typeface="B Nazanin" pitchFamily="2" charset="-78"/>
            </a:endParaRPr>
          </a:p>
          <a:p>
            <a:pPr marL="0" lvl="0" indent="0" algn="just" rtl="1">
              <a:buNone/>
            </a:pPr>
            <a:r>
              <a:rPr lang="fa-IR" sz="2200" dirty="0" smtClean="0">
                <a:cs typeface="B Nazanin" pitchFamily="2" charset="-78"/>
              </a:rPr>
              <a:t>     </a:t>
            </a:r>
            <a:r>
              <a:rPr lang="fa-IR" sz="2200" b="1" dirty="0" smtClean="0">
                <a:solidFill>
                  <a:srgbClr val="00B050"/>
                </a:solidFill>
                <a:cs typeface="B Nazanin" pitchFamily="2" charset="-78"/>
              </a:rPr>
              <a:t>4. </a:t>
            </a:r>
            <a:r>
              <a:rPr lang="ar-SA" sz="2200" dirty="0" smtClean="0">
                <a:cs typeface="B Nazanin" pitchFamily="2" charset="-78"/>
              </a:rPr>
              <a:t>فعالیت </a:t>
            </a:r>
            <a:r>
              <a:rPr lang="ar-SA" sz="2200" dirty="0">
                <a:cs typeface="B Nazanin" pitchFamily="2" charset="-78"/>
              </a:rPr>
              <a:t>طرح در مراکز رشد و پارک های علم و فناوری دیگر باید مشخص شود و درصورت مثبت بودن </a:t>
            </a:r>
            <a:r>
              <a:rPr lang="ar-SA" sz="2200" dirty="0" smtClean="0">
                <a:cs typeface="B Nazanin" pitchFamily="2" charset="-78"/>
              </a:rPr>
              <a:t>فعالیت</a:t>
            </a:r>
            <a:r>
              <a:rPr lang="fa-IR" sz="2200" dirty="0" smtClean="0">
                <a:cs typeface="B Nazanin" pitchFamily="2" charset="-78"/>
              </a:rPr>
              <a:t> </a:t>
            </a:r>
            <a:r>
              <a:rPr lang="ar-SA" sz="2200" dirty="0" smtClean="0">
                <a:cs typeface="B Nazanin" pitchFamily="2" charset="-78"/>
              </a:rPr>
              <a:t>در </a:t>
            </a:r>
            <a:r>
              <a:rPr lang="ar-SA" sz="2200" dirty="0">
                <a:cs typeface="B Nazanin" pitchFamily="2" charset="-78"/>
              </a:rPr>
              <a:t>مراکز دیگر، بایستی در ابتدای امر اعلام گردد.</a:t>
            </a:r>
            <a:endParaRPr lang="en-US" sz="2200" dirty="0">
              <a:cs typeface="B Nazanin" pitchFamily="2" charset="-78"/>
            </a:endParaRPr>
          </a:p>
          <a:p>
            <a:pPr marL="0" lvl="0" indent="0" algn="just" rtl="1">
              <a:buNone/>
            </a:pPr>
            <a:r>
              <a:rPr lang="fa-IR" sz="2200" dirty="0" smtClean="0">
                <a:cs typeface="B Nazanin" pitchFamily="2" charset="-78"/>
              </a:rPr>
              <a:t>     </a:t>
            </a:r>
            <a:r>
              <a:rPr lang="fa-IR" sz="2200" b="1" dirty="0" smtClean="0">
                <a:solidFill>
                  <a:srgbClr val="00B050"/>
                </a:solidFill>
                <a:cs typeface="B Nazanin" pitchFamily="2" charset="-78"/>
              </a:rPr>
              <a:t>5. </a:t>
            </a:r>
            <a:r>
              <a:rPr lang="fa-IR" sz="500" b="1" dirty="0" smtClean="0">
                <a:solidFill>
                  <a:srgbClr val="00B050"/>
                </a:solidFill>
                <a:cs typeface="B Nazanin" pitchFamily="2" charset="-78"/>
              </a:rPr>
              <a:t> </a:t>
            </a:r>
            <a:r>
              <a:rPr lang="fa-IR" sz="2200" dirty="0">
                <a:cs typeface="B Nazanin" pitchFamily="2" charset="-78"/>
              </a:rPr>
              <a:t>ایده هایی مورد پذیرش قرار می گیرند که درصد ساخت ایران آنها بالاتر از 51 درصد باشد و علاوه بر کارآفرینی و اشتغال، ارزش آفرینی قابل توجهی در کشور را موجب گردند.</a:t>
            </a:r>
            <a:endParaRPr lang="en-US" sz="2200" dirty="0">
              <a:cs typeface="B Nazanin" pitchFamily="2" charset="-78"/>
            </a:endParaRPr>
          </a:p>
          <a:p>
            <a:pPr marL="0" lvl="0" indent="0" algn="just" rtl="1">
              <a:buNone/>
            </a:pPr>
            <a:r>
              <a:rPr lang="fa-IR" sz="2200" dirty="0" smtClean="0">
                <a:cs typeface="B Nazanin" pitchFamily="2" charset="-78"/>
              </a:rPr>
              <a:t>    </a:t>
            </a:r>
            <a:r>
              <a:rPr lang="fa-IR" sz="2200" b="1" dirty="0" smtClean="0">
                <a:cs typeface="B Nazanin" pitchFamily="2" charset="-78"/>
              </a:rPr>
              <a:t> </a:t>
            </a:r>
            <a:r>
              <a:rPr lang="fa-IR" sz="2200" b="1" dirty="0" smtClean="0">
                <a:solidFill>
                  <a:srgbClr val="00B050"/>
                </a:solidFill>
                <a:cs typeface="B Nazanin" pitchFamily="2" charset="-78"/>
              </a:rPr>
              <a:t>6. </a:t>
            </a:r>
            <a:r>
              <a:rPr lang="fa-IR" sz="2200" dirty="0" smtClean="0">
                <a:cs typeface="B Nazanin" pitchFamily="2" charset="-78"/>
              </a:rPr>
              <a:t>شرط </a:t>
            </a:r>
            <a:r>
              <a:rPr lang="fa-IR" sz="2200" dirty="0">
                <a:cs typeface="B Nazanin" pitchFamily="2" charset="-78"/>
              </a:rPr>
              <a:t>پذیرش طرح ها، وجود نام وسیله نهایی در لیست </a:t>
            </a:r>
            <a:r>
              <a:rPr lang="en-US" sz="2200" dirty="0">
                <a:cs typeface="B Nazanin" pitchFamily="2" charset="-78"/>
              </a:rPr>
              <a:t>UMNDNS</a:t>
            </a:r>
            <a:r>
              <a:rPr lang="fa-IR" sz="2200" dirty="0">
                <a:cs typeface="B Nazanin" pitchFamily="2" charset="-78"/>
              </a:rPr>
              <a:t> می باشد</a:t>
            </a:r>
            <a:r>
              <a:rPr lang="fa-IR" sz="2200" dirty="0" smtClean="0">
                <a:cs typeface="B Nazanin" pitchFamily="2" charset="-78"/>
              </a:rPr>
              <a:t>.</a:t>
            </a:r>
          </a:p>
          <a:p>
            <a:pPr marL="0" lvl="0" indent="0" algn="r" rtl="1">
              <a:buNone/>
            </a:pPr>
            <a:endParaRPr lang="fa-IR" sz="2000" dirty="0" smtClean="0">
              <a:cs typeface="B Nazanin" pitchFamily="2" charset="-78"/>
            </a:endParaRPr>
          </a:p>
          <a:p>
            <a:pPr marL="0" lvl="0" indent="0" algn="r" rtl="1">
              <a:buNone/>
            </a:pPr>
            <a:endParaRPr lang="fa-IR" sz="2000" dirty="0">
              <a:cs typeface="B Nazanin" pitchFamily="2" charset="-78"/>
            </a:endParaRPr>
          </a:p>
          <a:p>
            <a:pPr algn="r" rtl="1"/>
            <a:endParaRPr lang="en-US" sz="2000" dirty="0">
              <a:cs typeface="B Nazanin" pitchFamily="2" charset="-78"/>
            </a:endParaRPr>
          </a:p>
        </p:txBody>
      </p:sp>
      <p:sp>
        <p:nvSpPr>
          <p:cNvPr id="4" name="Title 3"/>
          <p:cNvSpPr>
            <a:spLocks noGrp="1"/>
          </p:cNvSpPr>
          <p:nvPr>
            <p:ph type="title"/>
          </p:nvPr>
        </p:nvSpPr>
        <p:spPr>
          <a:xfrm>
            <a:off x="323528" y="7450"/>
            <a:ext cx="8686800" cy="1117294"/>
          </a:xfrm>
        </p:spPr>
        <p:txBody>
          <a:bodyPr>
            <a:normAutofit/>
          </a:bodyPr>
          <a:lstStyle/>
          <a:p>
            <a:pPr algn="r" rtl="1"/>
            <a:r>
              <a:rPr lang="fa-IR" sz="3200" dirty="0" smtClean="0">
                <a:solidFill>
                  <a:srgbClr val="C00000"/>
                </a:solidFill>
              </a:rPr>
              <a:t>الف: الزامات از زمان پذیرش طرح تا انتهای مرحله پیش رشد</a:t>
            </a:r>
            <a:endParaRPr lang="en-US" sz="3200" dirty="0">
              <a:solidFill>
                <a:srgbClr val="C00000"/>
              </a:solidFill>
            </a:endParaRPr>
          </a:p>
        </p:txBody>
      </p:sp>
    </p:spTree>
    <p:extLst>
      <p:ext uri="{BB962C8B-B14F-4D97-AF65-F5344CB8AC3E}">
        <p14:creationId xmlns:p14="http://schemas.microsoft.com/office/powerpoint/2010/main" val="297699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down)">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down)">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down)">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wipe(down)">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wipe(down)">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4867"/>
            <a:ext cx="8686800" cy="982216"/>
          </a:xfrm>
        </p:spPr>
        <p:txBody>
          <a:bodyPr>
            <a:noAutofit/>
          </a:bodyPr>
          <a:lstStyle/>
          <a:p>
            <a:pPr algn="r" rtl="1"/>
            <a:endParaRPr lang="en-US" sz="3200" dirty="0">
              <a:solidFill>
                <a:srgbClr val="00B050"/>
              </a:solidFill>
            </a:endParaRPr>
          </a:p>
        </p:txBody>
      </p:sp>
      <p:sp>
        <p:nvSpPr>
          <p:cNvPr id="3" name="Content Placeholder 2"/>
          <p:cNvSpPr>
            <a:spLocks noGrp="1"/>
          </p:cNvSpPr>
          <p:nvPr>
            <p:ph idx="1"/>
          </p:nvPr>
        </p:nvSpPr>
        <p:spPr>
          <a:xfrm>
            <a:off x="179512" y="548680"/>
            <a:ext cx="8830816" cy="5589240"/>
          </a:xfrm>
        </p:spPr>
        <p:txBody>
          <a:bodyPr>
            <a:normAutofit/>
          </a:bodyPr>
          <a:lstStyle/>
          <a:p>
            <a:pPr algn="r" rtl="1"/>
            <a:r>
              <a:rPr lang="fa-IR" sz="2400" b="1" u="sng" dirty="0" smtClean="0">
                <a:solidFill>
                  <a:srgbClr val="00B050"/>
                </a:solidFill>
                <a:cs typeface="B Nazanin" pitchFamily="2" charset="-78"/>
              </a:rPr>
              <a:t>اقدامات سه ماهه اول </a:t>
            </a:r>
            <a:r>
              <a:rPr lang="fa-IR" sz="2400" b="1" u="sng" dirty="0">
                <a:solidFill>
                  <a:srgbClr val="00B050"/>
                </a:solidFill>
                <a:cs typeface="B Nazanin" pitchFamily="2" charset="-78"/>
              </a:rPr>
              <a:t>فناور بعد از پذیرش طرح(مرحله پیش رشد</a:t>
            </a:r>
            <a:r>
              <a:rPr lang="fa-IR" sz="2400" b="1" u="sng" dirty="0" smtClean="0">
                <a:solidFill>
                  <a:srgbClr val="00B050"/>
                </a:solidFill>
                <a:cs typeface="B Nazanin" pitchFamily="2" charset="-78"/>
              </a:rPr>
              <a:t>)</a:t>
            </a:r>
          </a:p>
          <a:p>
            <a:pPr algn="r" rtl="1"/>
            <a:endParaRPr lang="fa-IR" sz="1600" u="sng" dirty="0">
              <a:solidFill>
                <a:srgbClr val="00B050"/>
              </a:solidFill>
              <a:cs typeface="B Nazanin" pitchFamily="2" charset="-78"/>
            </a:endParaRPr>
          </a:p>
          <a:p>
            <a:pPr marL="0" lvl="0" indent="0" algn="just" rtl="1">
              <a:buNone/>
            </a:pPr>
            <a:r>
              <a:rPr lang="fa-IR" sz="2200" dirty="0" smtClean="0">
                <a:cs typeface="B Nazanin" pitchFamily="2" charset="-78"/>
              </a:rPr>
              <a:t>   </a:t>
            </a:r>
            <a:r>
              <a:rPr lang="fa-IR" sz="2200" b="1" dirty="0" smtClean="0">
                <a:solidFill>
                  <a:srgbClr val="00B050"/>
                </a:solidFill>
                <a:cs typeface="B Nazanin" pitchFamily="2" charset="-78"/>
              </a:rPr>
              <a:t>1.  </a:t>
            </a:r>
            <a:r>
              <a:rPr lang="fa-IR" sz="2200" dirty="0" smtClean="0">
                <a:cs typeface="B Nazanin" pitchFamily="2" charset="-78"/>
              </a:rPr>
              <a:t>شرکت </a:t>
            </a:r>
            <a:r>
              <a:rPr lang="fa-IR" sz="2200" dirty="0">
                <a:cs typeface="B Nazanin" pitchFamily="2" charset="-78"/>
              </a:rPr>
              <a:t>در دوره های توانمند سازی (دوره های حضوری و یا مجازی</a:t>
            </a:r>
            <a:r>
              <a:rPr lang="fa-IR" sz="2200" dirty="0" smtClean="0">
                <a:cs typeface="B Nazanin" pitchFamily="2" charset="-78"/>
              </a:rPr>
              <a:t>) </a:t>
            </a:r>
            <a:r>
              <a:rPr lang="fa-IR" sz="2200" dirty="0" smtClean="0">
                <a:latin typeface="2  Nazanin"/>
                <a:cs typeface="B Nazanin" pitchFamily="2" charset="-78"/>
              </a:rPr>
              <a:t>با عناوین مفهومی ذیل:</a:t>
            </a:r>
            <a:endParaRPr lang="en-US" sz="2200" dirty="0" smtClean="0">
              <a:latin typeface="2  Nazanin"/>
              <a:cs typeface="B Nazanin" pitchFamily="2" charset="-78"/>
            </a:endParaRPr>
          </a:p>
          <a:p>
            <a:pPr marL="0" indent="0" algn="just" rtl="1">
              <a:buNone/>
            </a:pPr>
            <a:r>
              <a:rPr lang="fa-IR" sz="2200" dirty="0" smtClean="0">
                <a:cs typeface="B Nazanin" pitchFamily="2" charset="-78"/>
                <a:hlinkClick r:id="rId2" action="ppaction://hlinkfile"/>
              </a:rPr>
              <a:t>                                                                                            </a:t>
            </a:r>
            <a:r>
              <a:rPr lang="fa-IR" sz="2200" b="1" u="sng" dirty="0" smtClean="0">
                <a:solidFill>
                  <a:srgbClr val="C00000"/>
                </a:solidFill>
                <a:cs typeface="B Nazanin" pitchFamily="2" charset="-78"/>
                <a:hlinkClick r:id="rId2" action="ppaction://hlinkfile"/>
              </a:rPr>
              <a:t>فرایند آموزش فناوران</a:t>
            </a:r>
            <a:endParaRPr lang="fa-IR" sz="2200" b="1" u="sng" dirty="0" smtClean="0">
              <a:solidFill>
                <a:srgbClr val="C00000"/>
              </a:solidFill>
              <a:cs typeface="B Nazanin" pitchFamily="2" charset="-78"/>
            </a:endParaRPr>
          </a:p>
          <a:p>
            <a:pPr lvl="0" algn="r" rtl="1"/>
            <a:r>
              <a:rPr lang="fa-IR" sz="2200" dirty="0" smtClean="0">
                <a:latin typeface="2  Nazanin"/>
                <a:cs typeface="B Nazanin" pitchFamily="2" charset="-78"/>
              </a:rPr>
              <a:t>آمادگی فناورانه</a:t>
            </a:r>
            <a:endParaRPr lang="en-US" sz="2200" dirty="0" smtClean="0">
              <a:latin typeface="2  Nazanin"/>
              <a:cs typeface="B Nazanin" pitchFamily="2" charset="-78"/>
            </a:endParaRPr>
          </a:p>
          <a:p>
            <a:pPr lvl="0" algn="r" rtl="1"/>
            <a:r>
              <a:rPr lang="fa-IR" sz="2200" dirty="0" smtClean="0">
                <a:latin typeface="2  Nazanin"/>
                <a:cs typeface="B Nazanin" pitchFamily="2" charset="-78"/>
              </a:rPr>
              <a:t>کار تیمی</a:t>
            </a:r>
            <a:endParaRPr lang="en-US" sz="2200" dirty="0" smtClean="0">
              <a:latin typeface="2  Nazanin"/>
              <a:cs typeface="B Nazanin" pitchFamily="2" charset="-78"/>
            </a:endParaRPr>
          </a:p>
          <a:p>
            <a:pPr lvl="0" algn="r" rtl="1"/>
            <a:r>
              <a:rPr lang="fa-IR" sz="2200" dirty="0" smtClean="0">
                <a:latin typeface="2  Nazanin"/>
                <a:cs typeface="B Nazanin" pitchFamily="2" charset="-78"/>
              </a:rPr>
              <a:t>مبانی ایده یابی و شکار فرصت ها</a:t>
            </a:r>
            <a:endParaRPr lang="en-US" sz="2200" dirty="0" smtClean="0">
              <a:latin typeface="2  Nazanin"/>
              <a:cs typeface="B Nazanin" pitchFamily="2" charset="-78"/>
            </a:endParaRPr>
          </a:p>
          <a:p>
            <a:pPr lvl="0" algn="r" rtl="1"/>
            <a:r>
              <a:rPr lang="fa-IR" sz="2200" dirty="0" smtClean="0">
                <a:latin typeface="2  Nazanin"/>
                <a:cs typeface="B Nazanin" pitchFamily="2" charset="-78"/>
              </a:rPr>
              <a:t>طرح و مدل کسب و کار</a:t>
            </a:r>
            <a:endParaRPr lang="en-US" sz="2200" dirty="0" smtClean="0">
              <a:latin typeface="2  Nazanin"/>
              <a:cs typeface="B Nazanin" pitchFamily="2" charset="-78"/>
            </a:endParaRPr>
          </a:p>
          <a:p>
            <a:pPr lvl="0" algn="r" rtl="1"/>
            <a:r>
              <a:rPr lang="fa-IR" sz="2200" dirty="0" smtClean="0">
                <a:latin typeface="2  Nazanin"/>
                <a:cs typeface="B Nazanin" pitchFamily="2" charset="-78"/>
              </a:rPr>
              <a:t>اصول ثبت شرکت و اخذ لوگو و برند</a:t>
            </a:r>
            <a:endParaRPr lang="en-US" sz="2200" dirty="0" smtClean="0">
              <a:latin typeface="2  Nazanin"/>
              <a:cs typeface="B Nazanin" pitchFamily="2" charset="-78"/>
            </a:endParaRPr>
          </a:p>
          <a:p>
            <a:pPr lvl="0" algn="r" rtl="1"/>
            <a:r>
              <a:rPr lang="fa-IR" sz="2200" dirty="0" smtClean="0">
                <a:latin typeface="2  Nazanin"/>
                <a:cs typeface="B Nazanin" pitchFamily="2" charset="-78"/>
              </a:rPr>
              <a:t> اخذ مجوز های سازمان صنعت و معدن (پروانه بهره مندی- جواز تاسیس و...)</a:t>
            </a:r>
            <a:endParaRPr lang="en-US" sz="2200" dirty="0" smtClean="0">
              <a:latin typeface="2  Nazanin"/>
              <a:cs typeface="B Nazanin" pitchFamily="2" charset="-78"/>
            </a:endParaRPr>
          </a:p>
          <a:p>
            <a:pPr marL="0" indent="0" algn="just" rtl="1">
              <a:buNone/>
            </a:pPr>
            <a:endParaRPr lang="en-US" sz="2200" b="1" u="sng" dirty="0">
              <a:solidFill>
                <a:srgbClr val="C00000"/>
              </a:solidFill>
              <a:cs typeface="B Nazanin" pitchFamily="2" charset="-78"/>
            </a:endParaRPr>
          </a:p>
          <a:p>
            <a:pPr marL="0" indent="0" algn="just" rtl="1">
              <a:buNone/>
            </a:pPr>
            <a:r>
              <a:rPr lang="fa-IR" sz="2200" dirty="0" smtClean="0">
                <a:cs typeface="B Nazanin" pitchFamily="2" charset="-78"/>
              </a:rPr>
              <a:t>      </a:t>
            </a:r>
            <a:r>
              <a:rPr lang="fa-IR" sz="2200" b="1" dirty="0" smtClean="0">
                <a:solidFill>
                  <a:srgbClr val="00B050"/>
                </a:solidFill>
                <a:cs typeface="B Nazanin" pitchFamily="2" charset="-78"/>
              </a:rPr>
              <a:t>2.  </a:t>
            </a:r>
            <a:r>
              <a:rPr lang="fa-IR" sz="2200" dirty="0" smtClean="0">
                <a:cs typeface="B Nazanin" pitchFamily="2" charset="-78"/>
              </a:rPr>
              <a:t>ثبت </a:t>
            </a:r>
            <a:r>
              <a:rPr lang="fa-IR" sz="2200" dirty="0">
                <a:cs typeface="B Nazanin" pitchFamily="2" charset="-78"/>
              </a:rPr>
              <a:t>نام در دوره ناظرین فنی تولید </a:t>
            </a:r>
            <a:endParaRPr lang="fa-IR" sz="2200" dirty="0" smtClean="0">
              <a:cs typeface="B Nazanin" pitchFamily="2" charset="-78"/>
            </a:endParaRPr>
          </a:p>
          <a:p>
            <a:pPr marL="0" lvl="0" indent="0" algn="just" rtl="1">
              <a:buNone/>
            </a:pPr>
            <a:endParaRPr lang="en-US" sz="2400" u="sng" dirty="0">
              <a:cs typeface="B Nazanin" pitchFamily="2" charset="-78"/>
            </a:endParaRPr>
          </a:p>
        </p:txBody>
      </p:sp>
    </p:spTree>
    <p:extLst>
      <p:ext uri="{BB962C8B-B14F-4D97-AF65-F5344CB8AC3E}">
        <p14:creationId xmlns:p14="http://schemas.microsoft.com/office/powerpoint/2010/main" val="204877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animEffect transition="in" filter="fade">
                                      <p:cBhvr>
                                        <p:cTn id="7" dur="1000"/>
                                        <p:tgtEl>
                                          <p:spTgt spid="3">
                                            <p:txEl>
                                              <p:pRg st="11" end="11"/>
                                            </p:txEl>
                                          </p:spTgt>
                                        </p:tgtEl>
                                      </p:cBhvr>
                                    </p:animEffect>
                                    <p:anim calcmode="lin" valueType="num">
                                      <p:cBhvr>
                                        <p:cTn id="8"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60648"/>
            <a:ext cx="8686800" cy="838200"/>
          </a:xfrm>
        </p:spPr>
        <p:txBody>
          <a:bodyPr>
            <a:normAutofit fontScale="90000"/>
          </a:bodyPr>
          <a:lstStyle/>
          <a:p>
            <a:pPr algn="r" rtl="1"/>
            <a:r>
              <a:rPr lang="fa-IR" dirty="0" smtClean="0">
                <a:solidFill>
                  <a:srgbClr val="C00000"/>
                </a:solidFill>
              </a:rPr>
              <a:t>مهارت های قابل اکتساب از طریق برگزاری دوره های آموزشی</a:t>
            </a:r>
            <a:endParaRPr lang="en-US" dirty="0">
              <a:solidFill>
                <a:srgbClr val="C0000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5536" y="1369785"/>
            <a:ext cx="8424936" cy="5475275"/>
          </a:xfrm>
        </p:spPr>
      </p:pic>
    </p:spTree>
    <p:extLst>
      <p:ext uri="{BB962C8B-B14F-4D97-AF65-F5344CB8AC3E}">
        <p14:creationId xmlns:p14="http://schemas.microsoft.com/office/powerpoint/2010/main" val="26473377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686800" cy="614346"/>
          </a:xfrm>
        </p:spPr>
        <p:txBody>
          <a:bodyPr>
            <a:normAutofit fontScale="90000"/>
          </a:bodyPr>
          <a:lstStyle/>
          <a:p>
            <a:pPr algn="r" rtl="1"/>
            <a:r>
              <a:rPr lang="fa-IR" sz="2700" b="1" u="sng" dirty="0" smtClean="0">
                <a:solidFill>
                  <a:srgbClr val="00B050"/>
                </a:solidFill>
                <a:cs typeface="B Nazanin" pitchFamily="2" charset="-78"/>
              </a:rPr>
              <a:t>اقدامات سه ماهه دوم فناور بعد از پذیرش طرح(مرحله پیش رشد)</a:t>
            </a:r>
            <a:r>
              <a:rPr lang="fa-IR" b="1" u="sng" dirty="0" smtClean="0">
                <a:solidFill>
                  <a:srgbClr val="00B050"/>
                </a:solidFill>
                <a:cs typeface="B Nazanin" pitchFamily="2" charset="-78"/>
              </a:rPr>
              <a:t/>
            </a:r>
            <a:br>
              <a:rPr lang="fa-IR" b="1" u="sng" dirty="0" smtClean="0">
                <a:solidFill>
                  <a:srgbClr val="00B050"/>
                </a:solidFill>
                <a:cs typeface="B Nazanin" pitchFamily="2" charset="-78"/>
              </a:rPr>
            </a:br>
            <a:endParaRPr lang="en-US" dirty="0"/>
          </a:p>
        </p:txBody>
      </p:sp>
      <p:sp>
        <p:nvSpPr>
          <p:cNvPr id="3" name="Content Placeholder 2"/>
          <p:cNvSpPr>
            <a:spLocks noGrp="1"/>
          </p:cNvSpPr>
          <p:nvPr>
            <p:ph idx="1"/>
          </p:nvPr>
        </p:nvSpPr>
        <p:spPr>
          <a:xfrm>
            <a:off x="142844" y="1142984"/>
            <a:ext cx="8848756" cy="5715016"/>
          </a:xfrm>
        </p:spPr>
        <p:txBody>
          <a:bodyPr>
            <a:normAutofit fontScale="92500" lnSpcReduction="20000"/>
          </a:bodyPr>
          <a:lstStyle/>
          <a:p>
            <a:pPr marL="0" lvl="0" indent="0" algn="just" rtl="1">
              <a:buNone/>
            </a:pPr>
            <a:r>
              <a:rPr lang="fa-IR" sz="2200" dirty="0" smtClean="0">
                <a:cs typeface="B Nazanin" pitchFamily="2" charset="-78"/>
              </a:rPr>
              <a:t>    </a:t>
            </a:r>
            <a:r>
              <a:rPr lang="fa-IR" sz="2200" b="1" dirty="0" smtClean="0">
                <a:solidFill>
                  <a:srgbClr val="00B050"/>
                </a:solidFill>
                <a:cs typeface="B Nazanin" pitchFamily="2" charset="-78"/>
              </a:rPr>
              <a:t>1.  </a:t>
            </a:r>
            <a:r>
              <a:rPr lang="fa-IR" sz="2200" dirty="0" smtClean="0">
                <a:cs typeface="B Nazanin" pitchFamily="2" charset="-78"/>
              </a:rPr>
              <a:t>شرکت در دوره های توانمند سازی (دوره های حضوری و یا مجازی) با عناوین مفهومی ذیل:   </a:t>
            </a:r>
            <a:endParaRPr lang="en-US" sz="2400" dirty="0" smtClean="0"/>
          </a:p>
          <a:p>
            <a:pPr lvl="0" algn="r" rtl="1"/>
            <a:r>
              <a:rPr lang="fa-IR" sz="2200" dirty="0" smtClean="0">
                <a:cs typeface="B Nazanin" pitchFamily="2" charset="-78"/>
              </a:rPr>
              <a:t>شناسایی بازار</a:t>
            </a:r>
            <a:endParaRPr lang="en-US" sz="2200" dirty="0" smtClean="0">
              <a:cs typeface="B Nazanin" pitchFamily="2" charset="-78"/>
            </a:endParaRPr>
          </a:p>
          <a:p>
            <a:pPr lvl="0" algn="r" rtl="1"/>
            <a:r>
              <a:rPr lang="fa-IR" sz="2200" dirty="0" smtClean="0">
                <a:cs typeface="B Nazanin" pitchFamily="2" charset="-78"/>
              </a:rPr>
              <a:t>محصولات و خدمات</a:t>
            </a:r>
            <a:endParaRPr lang="en-US" sz="2200" dirty="0" smtClean="0">
              <a:cs typeface="B Nazanin" pitchFamily="2" charset="-78"/>
            </a:endParaRPr>
          </a:p>
          <a:p>
            <a:pPr lvl="0" algn="r" rtl="1"/>
            <a:r>
              <a:rPr lang="fa-IR" sz="2200" dirty="0" smtClean="0">
                <a:cs typeface="B Nazanin" pitchFamily="2" charset="-78"/>
              </a:rPr>
              <a:t>عملیات اجرایی</a:t>
            </a:r>
            <a:endParaRPr lang="en-US" sz="2200" dirty="0" smtClean="0">
              <a:cs typeface="B Nazanin" pitchFamily="2" charset="-78"/>
            </a:endParaRPr>
          </a:p>
          <a:p>
            <a:pPr lvl="0" algn="r" rtl="1"/>
            <a:r>
              <a:rPr lang="fa-IR" sz="2200" dirty="0" smtClean="0">
                <a:cs typeface="B Nazanin" pitchFamily="2" charset="-78"/>
              </a:rPr>
              <a:t>تعاریف بازاریابی و فروش</a:t>
            </a:r>
            <a:endParaRPr lang="en-US" sz="2200" dirty="0" smtClean="0">
              <a:cs typeface="B Nazanin" pitchFamily="2" charset="-78"/>
            </a:endParaRPr>
          </a:p>
          <a:p>
            <a:pPr lvl="0" algn="r" rtl="1"/>
            <a:r>
              <a:rPr lang="fa-IR" sz="2200" dirty="0" smtClean="0">
                <a:cs typeface="B Nazanin" pitchFamily="2" charset="-78"/>
              </a:rPr>
              <a:t>تامین منابع مالی کارآفرینانه</a:t>
            </a:r>
          </a:p>
          <a:p>
            <a:pPr algn="just" rtl="1">
              <a:buNone/>
            </a:pPr>
            <a:r>
              <a:rPr lang="ar-SA" sz="2400" dirty="0" smtClean="0">
                <a:cs typeface="B Nazanin" pitchFamily="2" charset="-78"/>
              </a:rPr>
              <a:t>تبصره 1: </a:t>
            </a:r>
            <a:r>
              <a:rPr lang="ar-SA" sz="2200" dirty="0" smtClean="0">
                <a:cs typeface="B Nazanin" pitchFamily="2" charset="-78"/>
              </a:rPr>
              <a:t>ارائه گواهی شرکت در دوره های حضوری، برای هر کدام از فناوران الزامی بوده و گذراندن حداقل 8 ساعت در </a:t>
            </a:r>
            <a:r>
              <a:rPr lang="fa-IR" sz="2200" dirty="0" smtClean="0">
                <a:cs typeface="B Nazanin" pitchFamily="2" charset="-78"/>
              </a:rPr>
              <a:t>هر </a:t>
            </a:r>
            <a:r>
              <a:rPr lang="ar-SA" sz="2200" dirty="0" smtClean="0">
                <a:cs typeface="B Nazanin" pitchFamily="2" charset="-78"/>
              </a:rPr>
              <a:t>دوره  ضروری می باشد.</a:t>
            </a:r>
            <a:endParaRPr lang="en-US" sz="2400" dirty="0" smtClean="0">
              <a:cs typeface="B Nazanin" pitchFamily="2" charset="-78"/>
            </a:endParaRPr>
          </a:p>
          <a:p>
            <a:pPr algn="just" rtl="1">
              <a:buNone/>
            </a:pPr>
            <a:r>
              <a:rPr lang="ar-SA" sz="2400" dirty="0" smtClean="0">
                <a:cs typeface="B Nazanin" pitchFamily="2" charset="-78"/>
              </a:rPr>
              <a:t>تبصره 2:</a:t>
            </a:r>
            <a:r>
              <a:rPr lang="fa-IR" sz="2400" dirty="0" smtClean="0">
                <a:cs typeface="B Nazanin" pitchFamily="2" charset="-78"/>
              </a:rPr>
              <a:t> </a:t>
            </a:r>
            <a:r>
              <a:rPr lang="fa-IR" sz="2200" dirty="0" smtClean="0">
                <a:cs typeface="B Nazanin" pitchFamily="2" charset="-78"/>
              </a:rPr>
              <a:t>مجموع ساعات شرکت در دوره های حضوری </a:t>
            </a:r>
            <a:r>
              <a:rPr lang="fa-IR" sz="2200" u="sng" dirty="0" smtClean="0">
                <a:cs typeface="B Nazanin" pitchFamily="2" charset="-78"/>
              </a:rPr>
              <a:t>برای دو دوره سه ماهه</a:t>
            </a:r>
            <a:r>
              <a:rPr lang="fa-IR" sz="2200" dirty="0" smtClean="0">
                <a:cs typeface="B Nazanin" pitchFamily="2" charset="-78"/>
              </a:rPr>
              <a:t>، حداقل 36 ساعت می باشد. درصورت عدم شرکت در دوره های حضوری، فناور می بایست دو برابر زمان ذکر شده، در کلاس های مجازی مصوب سامانه دفتر توسعه فناوری وزارت بهداشت(</a:t>
            </a:r>
            <a:r>
              <a:rPr lang="en-US" sz="2200" u="sng" dirty="0" smtClean="0">
                <a:cs typeface="B Nazanin" pitchFamily="2" charset="-78"/>
              </a:rPr>
              <a:t>htdo.tums.ac.ir</a:t>
            </a:r>
            <a:r>
              <a:rPr lang="fa-IR" sz="2200" dirty="0" smtClean="0">
                <a:cs typeface="B Nazanin" pitchFamily="2" charset="-78"/>
              </a:rPr>
              <a:t>)، شرکت نماید(72 ساعت).</a:t>
            </a:r>
            <a:endParaRPr lang="en-US" sz="2400" dirty="0" smtClean="0">
              <a:cs typeface="B Nazanin" pitchFamily="2" charset="-78"/>
            </a:endParaRPr>
          </a:p>
          <a:p>
            <a:pPr algn="just" rtl="1">
              <a:buNone/>
            </a:pPr>
            <a:r>
              <a:rPr lang="ar-SA" sz="2400" dirty="0" smtClean="0">
                <a:cs typeface="B Nazanin" pitchFamily="2" charset="-78"/>
              </a:rPr>
              <a:t>تبصره3:</a:t>
            </a:r>
            <a:r>
              <a:rPr lang="fa-IR" sz="2400" dirty="0" smtClean="0">
                <a:cs typeface="B Nazanin" pitchFamily="2" charset="-78"/>
              </a:rPr>
              <a:t> </a:t>
            </a:r>
            <a:r>
              <a:rPr lang="fa-IR" sz="2200" dirty="0" smtClean="0">
                <a:cs typeface="B Nazanin" pitchFamily="2" charset="-78"/>
              </a:rPr>
              <a:t>ارائه گواهی شرکت در دوره ها برای هر سه ماه، ضروری می باشد.</a:t>
            </a:r>
            <a:endParaRPr lang="en-US" sz="2400" dirty="0" smtClean="0">
              <a:cs typeface="B Nazanin" pitchFamily="2" charset="-78"/>
            </a:endParaRPr>
          </a:p>
          <a:p>
            <a:pPr algn="just" rtl="1">
              <a:buNone/>
            </a:pPr>
            <a:r>
              <a:rPr lang="ar-SA" sz="2400" dirty="0" smtClean="0">
                <a:cs typeface="B Nazanin" pitchFamily="2" charset="-78"/>
              </a:rPr>
              <a:t>تبصره4: </a:t>
            </a:r>
            <a:r>
              <a:rPr lang="ar-SA" sz="2200" dirty="0" smtClean="0">
                <a:cs typeface="B Nazanin" pitchFamily="2" charset="-78"/>
              </a:rPr>
              <a:t>عناوین ارائه شده کلی می باشد و ممکن است در گواهی های ارائه شده عناوین کمی متفاوت باشدولی در اصل، محتوا و مفهوم  باید حفظ شده باشد.</a:t>
            </a:r>
            <a:endParaRPr lang="en-US" sz="2400" dirty="0" smtClean="0">
              <a:cs typeface="B Nazanin" pitchFamily="2" charset="-78"/>
            </a:endParaRPr>
          </a:p>
          <a:p>
            <a:pPr algn="just" rtl="1">
              <a:buNone/>
            </a:pPr>
            <a:r>
              <a:rPr lang="ar-SA" sz="2400" dirty="0" smtClean="0">
                <a:cs typeface="B Nazanin" pitchFamily="2" charset="-78"/>
              </a:rPr>
              <a:t>تبصره5:</a:t>
            </a:r>
            <a:r>
              <a:rPr lang="fa-IR" sz="2400" dirty="0" smtClean="0">
                <a:cs typeface="B Nazanin" pitchFamily="2" charset="-78"/>
              </a:rPr>
              <a:t> </a:t>
            </a:r>
            <a:r>
              <a:rPr lang="fa-IR" sz="2200" dirty="0" smtClean="0">
                <a:cs typeface="B Nazanin" pitchFamily="2" charset="-78"/>
              </a:rPr>
              <a:t>در دوره های حضوری، الزام گذراندن آنها در مرکز وجود ندارد و با توجه به اینکه در تمامی مراکز رشد استان و پارک علم و فناوری نیز دوره های مختلف برگزار می گردد، فناوران می توانند شرکت و گواهی لازم آن دوره ها را دریافت نمایند. لیست دوره های سایر مراکز نیز در سایت مرکز به آدرس (</a:t>
            </a:r>
            <a:r>
              <a:rPr lang="en-US" sz="2200" u="sng" dirty="0" smtClean="0">
                <a:cs typeface="B Nazanin" pitchFamily="2" charset="-78"/>
              </a:rPr>
              <a:t>Metic.tbzmed.ac.ir</a:t>
            </a:r>
            <a:r>
              <a:rPr lang="fa-IR" sz="2200" dirty="0" smtClean="0">
                <a:cs typeface="B Nazanin" pitchFamily="2" charset="-78"/>
              </a:rPr>
              <a:t>) موجود می باشد.</a:t>
            </a:r>
            <a:endParaRPr lang="en-US" sz="2400" dirty="0" smtClean="0">
              <a:cs typeface="B Nazanin" pitchFamily="2" charset="-78"/>
            </a:endParaRPr>
          </a:p>
          <a:p>
            <a:pPr lvl="0" algn="r" rtl="1">
              <a:buNone/>
            </a:pPr>
            <a:endParaRPr lang="en-US" sz="2200" dirty="0" smtClean="0">
              <a:cs typeface="B Nazanin" pitchFamily="2" charset="-78"/>
            </a:endParaRPr>
          </a:p>
          <a:p>
            <a:pPr marL="0" lvl="0" indent="0" algn="r" rtl="1">
              <a:buNone/>
            </a:pPr>
            <a:endParaRPr lang="en-US"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 calcmode="lin" valueType="num">
                                      <p:cBhvr additive="base">
                                        <p:cTn id="1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 calcmode="lin" valueType="num">
                                      <p:cBhvr additive="base">
                                        <p:cTn id="2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 calcmode="lin" valueType="num">
                                      <p:cBhvr additive="base">
                                        <p:cTn id="3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1285860"/>
            <a:ext cx="8686800" cy="4525963"/>
          </a:xfrm>
        </p:spPr>
        <p:txBody>
          <a:bodyPr>
            <a:normAutofit/>
          </a:bodyPr>
          <a:lstStyle/>
          <a:p>
            <a:pPr marL="0" lvl="0" indent="0" algn="just" rtl="1">
              <a:buNone/>
            </a:pPr>
            <a:r>
              <a:rPr lang="fa-IR" dirty="0" smtClean="0">
                <a:cs typeface="B Nazanin" pitchFamily="2" charset="-78"/>
              </a:rPr>
              <a:t>  </a:t>
            </a:r>
            <a:r>
              <a:rPr lang="fa-IR" sz="2200" b="1" dirty="0" smtClean="0">
                <a:solidFill>
                  <a:srgbClr val="00B050"/>
                </a:solidFill>
                <a:cs typeface="B Nazanin" pitchFamily="2" charset="-78"/>
              </a:rPr>
              <a:t>2. </a:t>
            </a:r>
            <a:r>
              <a:rPr lang="ar-SA" sz="2200" dirty="0" smtClean="0">
                <a:cs typeface="B Nazanin" pitchFamily="2" charset="-78"/>
              </a:rPr>
              <a:t>فناور می بایست شخصیت حقوقی به خود بگیرد (اقدام عملی ثبت شرکت) و آگهی روزنامه شرکت را به مرکز ارائه دهد.</a:t>
            </a:r>
            <a:endParaRPr lang="en-US" sz="2200" dirty="0" smtClean="0">
              <a:cs typeface="B Nazanin" pitchFamily="2" charset="-78"/>
            </a:endParaRPr>
          </a:p>
          <a:p>
            <a:pPr marL="0" lvl="0" indent="0" algn="just" rtl="1">
              <a:buNone/>
            </a:pPr>
            <a:r>
              <a:rPr lang="fa-IR" sz="2200" dirty="0" smtClean="0">
                <a:cs typeface="B Nazanin" pitchFamily="2" charset="-78"/>
              </a:rPr>
              <a:t>    </a:t>
            </a:r>
            <a:r>
              <a:rPr lang="fa-IR" sz="2200" b="1" dirty="0" smtClean="0">
                <a:solidFill>
                  <a:srgbClr val="00B050"/>
                </a:solidFill>
                <a:cs typeface="B Nazanin" pitchFamily="2" charset="-78"/>
              </a:rPr>
              <a:t>4. </a:t>
            </a:r>
            <a:r>
              <a:rPr lang="ar-SA" sz="2200" dirty="0" smtClean="0">
                <a:cs typeface="B Nazanin" pitchFamily="2" charset="-78"/>
              </a:rPr>
              <a:t>تیم کاری مرتبط با پروژه را طبق فرم مربوطه (فرم شماره 2)، به مرکز رشد</a:t>
            </a:r>
            <a:r>
              <a:rPr lang="fa-IR" sz="2200" dirty="0" smtClean="0">
                <a:cs typeface="B Nazanin" pitchFamily="2" charset="-78"/>
              </a:rPr>
              <a:t> معرفی کرده باشد.</a:t>
            </a:r>
            <a:endParaRPr lang="en-US" sz="2200" dirty="0" smtClean="0">
              <a:cs typeface="B Nazanin" pitchFamily="2" charset="-78"/>
            </a:endParaRPr>
          </a:p>
          <a:p>
            <a:pPr marL="0" lvl="0" indent="0" algn="just" rtl="1">
              <a:buNone/>
            </a:pPr>
            <a:r>
              <a:rPr lang="fa-IR" sz="2200" dirty="0" smtClean="0">
                <a:cs typeface="B Nazanin" pitchFamily="2" charset="-78"/>
              </a:rPr>
              <a:t>    </a:t>
            </a:r>
            <a:r>
              <a:rPr lang="fa-IR" sz="2200" b="1" dirty="0" smtClean="0">
                <a:solidFill>
                  <a:srgbClr val="00B050"/>
                </a:solidFill>
                <a:cs typeface="B Nazanin" pitchFamily="2" charset="-78"/>
              </a:rPr>
              <a:t>5. </a:t>
            </a:r>
            <a:r>
              <a:rPr lang="ar-SA" sz="2200" dirty="0" smtClean="0">
                <a:cs typeface="B Nazanin" pitchFamily="2" charset="-78"/>
              </a:rPr>
              <a:t>در شرکت های فناور می بایست یک نفر به عنوان ناظر فنی، دوره ناظرین فنی تولید را بگذراند و سپس مدرک ناظر فنی تولید را اخذ نموده و به مرکز ارائه دهد.(قبل از ورود به مرحله رشد)</a:t>
            </a:r>
            <a:endParaRPr lang="en-US" sz="2200" dirty="0" smtClean="0">
              <a:cs typeface="B Nazanin" pitchFamily="2" charset="-78"/>
            </a:endParaRPr>
          </a:p>
          <a:p>
            <a:pPr marL="0" lvl="0" indent="0" algn="just" rtl="1">
              <a:buNone/>
            </a:pPr>
            <a:r>
              <a:rPr lang="fa-IR" sz="2200" dirty="0" smtClean="0">
                <a:cs typeface="B Nazanin" pitchFamily="2" charset="-78"/>
              </a:rPr>
              <a:t>   </a:t>
            </a:r>
            <a:r>
              <a:rPr lang="fa-IR" sz="2200" b="1" dirty="0" smtClean="0">
                <a:solidFill>
                  <a:srgbClr val="00B050"/>
                </a:solidFill>
                <a:cs typeface="B Nazanin" pitchFamily="2" charset="-78"/>
              </a:rPr>
              <a:t> 6. </a:t>
            </a:r>
            <a:r>
              <a:rPr lang="ar-SA" sz="2200" dirty="0" smtClean="0">
                <a:cs typeface="B Nazanin" pitchFamily="2" charset="-78"/>
              </a:rPr>
              <a:t>ارائه خوداظهاری و برنامه تولید به مرکز رشد در سه ماهه دوم، الزامیست که با تدوین </a:t>
            </a:r>
            <a:r>
              <a:rPr lang="en-US" sz="2200" dirty="0" smtClean="0">
                <a:cs typeface="B Nazanin" pitchFamily="2" charset="-78"/>
              </a:rPr>
              <a:t>BP</a:t>
            </a:r>
            <a:r>
              <a:rPr lang="fa-IR" sz="2200" dirty="0" smtClean="0">
                <a:cs typeface="B Nazanin" pitchFamily="2" charset="-78"/>
              </a:rPr>
              <a:t> کامل و پیشرفته توسط خود فرد انجام خواهد پذیرفت.</a:t>
            </a:r>
            <a:endParaRPr lang="en-US" sz="2200" dirty="0" smtClean="0">
              <a:cs typeface="B Nazanin" pitchFamily="2" charset="-78"/>
            </a:endParaRPr>
          </a:p>
          <a:p>
            <a:pPr marL="0" lvl="0" indent="0" algn="just" rtl="1">
              <a:buNone/>
            </a:pPr>
            <a:r>
              <a:rPr lang="fa-IR" sz="2200" dirty="0" smtClean="0">
                <a:cs typeface="B Nazanin" pitchFamily="2" charset="-78"/>
              </a:rPr>
              <a:t>    </a:t>
            </a:r>
            <a:r>
              <a:rPr lang="fa-IR" sz="2200" b="1" dirty="0" smtClean="0">
                <a:solidFill>
                  <a:srgbClr val="00B050"/>
                </a:solidFill>
                <a:cs typeface="B Nazanin" pitchFamily="2" charset="-78"/>
              </a:rPr>
              <a:t>7. </a:t>
            </a:r>
            <a:r>
              <a:rPr lang="fa-IR" sz="2200" dirty="0" smtClean="0">
                <a:cs typeface="B Nazanin" pitchFamily="2" charset="-78"/>
              </a:rPr>
              <a:t>حداکثر در پایان 6 ماه، طرح و یا نقشه کاملا فنی اولیه و مشخص مربوط به طرح پیشنهادی ارائه گردد.</a:t>
            </a:r>
            <a:endParaRPr lang="en-US" sz="2200" dirty="0">
              <a:cs typeface="B Nazanin" pitchFamily="2" charset="-78"/>
            </a:endParaRPr>
          </a:p>
        </p:txBody>
      </p:sp>
      <p:sp>
        <p:nvSpPr>
          <p:cNvPr id="4" name="Title 1"/>
          <p:cNvSpPr>
            <a:spLocks noGrp="1"/>
          </p:cNvSpPr>
          <p:nvPr>
            <p:ph type="title"/>
          </p:nvPr>
        </p:nvSpPr>
        <p:spPr/>
        <p:txBody>
          <a:bodyPr>
            <a:normAutofit fontScale="90000"/>
          </a:bodyPr>
          <a:lstStyle/>
          <a:p>
            <a:pPr algn="r" rtl="1"/>
            <a:r>
              <a:rPr lang="fa-IR" sz="2700" b="1" u="sng" dirty="0" smtClean="0">
                <a:solidFill>
                  <a:srgbClr val="00B050"/>
                </a:solidFill>
                <a:cs typeface="B Nazanin" pitchFamily="2" charset="-78"/>
              </a:rPr>
              <a:t>اقدامات سه ماهه دوم فناور بعد از پذیرش طرح(مرحله پیش رشد)</a:t>
            </a:r>
            <a:r>
              <a:rPr lang="fa-IR" b="1" u="sng" dirty="0" smtClean="0">
                <a:solidFill>
                  <a:srgbClr val="00B050"/>
                </a:solidFill>
                <a:cs typeface="B Nazanin" pitchFamily="2" charset="-78"/>
              </a:rPr>
              <a:t/>
            </a:r>
            <a:br>
              <a:rPr lang="fa-IR" b="1" u="sng" dirty="0" smtClean="0">
                <a:solidFill>
                  <a:srgbClr val="00B050"/>
                </a:solidFill>
                <a:cs typeface="B Nazanin" pitchFamily="2" charset="-78"/>
              </a:rPr>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500"/>
                                        <p:tgtEl>
                                          <p:spTgt spid="3">
                                            <p:txEl>
                                              <p:pRg st="3" end="3"/>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barn(inVertical)">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endParaRPr lang="en-US" dirty="0"/>
          </a:p>
        </p:txBody>
      </p:sp>
      <p:sp>
        <p:nvSpPr>
          <p:cNvPr id="3" name="Content Placeholder 2"/>
          <p:cNvSpPr>
            <a:spLocks noGrp="1"/>
          </p:cNvSpPr>
          <p:nvPr>
            <p:ph idx="1"/>
          </p:nvPr>
        </p:nvSpPr>
        <p:spPr>
          <a:xfrm>
            <a:off x="251520" y="548680"/>
            <a:ext cx="8686800" cy="5534075"/>
          </a:xfrm>
        </p:spPr>
        <p:txBody>
          <a:bodyPr>
            <a:noAutofit/>
          </a:bodyPr>
          <a:lstStyle/>
          <a:p>
            <a:pPr marL="0" lvl="0" indent="0" algn="just" rtl="1">
              <a:buNone/>
            </a:pPr>
            <a:r>
              <a:rPr lang="fa-IR" sz="2400" b="1" u="sng" dirty="0">
                <a:solidFill>
                  <a:srgbClr val="00B050"/>
                </a:solidFill>
                <a:cs typeface="B Nazanin" pitchFamily="2" charset="-78"/>
              </a:rPr>
              <a:t>اقدامات </a:t>
            </a:r>
            <a:r>
              <a:rPr lang="fa-IR" sz="2400" b="1" u="sng" dirty="0" smtClean="0">
                <a:solidFill>
                  <a:srgbClr val="00B050"/>
                </a:solidFill>
                <a:cs typeface="B Nazanin" pitchFamily="2" charset="-78"/>
              </a:rPr>
              <a:t>سه ماهه دوم فناور </a:t>
            </a:r>
            <a:r>
              <a:rPr lang="fa-IR" sz="2400" b="1" u="sng" dirty="0">
                <a:solidFill>
                  <a:srgbClr val="00B050"/>
                </a:solidFill>
                <a:cs typeface="B Nazanin" pitchFamily="2" charset="-78"/>
              </a:rPr>
              <a:t>بعد از پذیرش طرح(مرحله پیش رشد)</a:t>
            </a:r>
          </a:p>
          <a:p>
            <a:pPr marL="0" lvl="0" indent="0" algn="just" rtl="1">
              <a:buNone/>
            </a:pPr>
            <a:endParaRPr lang="fa-IR" sz="2000" dirty="0">
              <a:cs typeface="B Nazanin" pitchFamily="2" charset="-78"/>
            </a:endParaRPr>
          </a:p>
          <a:p>
            <a:pPr marL="0" lvl="0" indent="0" algn="just" rtl="1">
              <a:buNone/>
            </a:pPr>
            <a:r>
              <a:rPr lang="fa-IR" sz="2000" dirty="0" smtClean="0">
                <a:cs typeface="B Nazanin" pitchFamily="2" charset="-78"/>
              </a:rPr>
              <a:t>  </a:t>
            </a:r>
            <a:r>
              <a:rPr lang="fa-IR" sz="2400" dirty="0" smtClean="0">
                <a:solidFill>
                  <a:srgbClr val="00B050"/>
                </a:solidFill>
                <a:cs typeface="B Nazanin" pitchFamily="2" charset="-78"/>
              </a:rPr>
              <a:t> </a:t>
            </a:r>
            <a:r>
              <a:rPr lang="fa-IR" sz="2200" b="1" dirty="0" smtClean="0">
                <a:solidFill>
                  <a:srgbClr val="00B050"/>
                </a:solidFill>
                <a:cs typeface="B Nazanin" pitchFamily="2" charset="-78"/>
              </a:rPr>
              <a:t>8. </a:t>
            </a:r>
            <a:r>
              <a:rPr lang="fa-IR" sz="2000" dirty="0">
                <a:cs typeface="B Nazanin" pitchFamily="2" charset="-78"/>
              </a:rPr>
              <a:t>فناور می بایست در طول مدت پیش رشد از کلیه اطلاعات و مستندات الزامات تولید و فروش اطلاع داشته باشد و آخرین اطلاعات مجوز ها ، استاندارد ها و الزامات و قوانین مربوط به فروش و ... مربوط به محصول خود را داشته و بصورت مستند به همراه فرم مربوطه(فرم شماره3) ارائه نماید. شرکت می بایست از اداره کل و اداره استاندارد، استعلام رسمی به انجام برساند و پاسخ را به مرکز رشد مبنی بر الزامات و مقررات تولید و استاندارد مشمول طرح خود را ارئه دهد </a:t>
            </a:r>
            <a:endParaRPr lang="fa-IR" sz="2000" dirty="0" smtClean="0">
              <a:cs typeface="B Nazanin" pitchFamily="2" charset="-78"/>
            </a:endParaRPr>
          </a:p>
          <a:p>
            <a:pPr marL="0" lvl="0" indent="0" algn="just" rtl="1">
              <a:buNone/>
            </a:pPr>
            <a:r>
              <a:rPr lang="fa-IR" sz="2000" dirty="0" smtClean="0">
                <a:cs typeface="B Nazanin" pitchFamily="2" charset="-78"/>
              </a:rPr>
              <a:t>  </a:t>
            </a:r>
            <a:r>
              <a:rPr lang="fa-IR" sz="2400" dirty="0" smtClean="0">
                <a:cs typeface="B Nazanin" pitchFamily="2" charset="-78"/>
              </a:rPr>
              <a:t> </a:t>
            </a:r>
            <a:r>
              <a:rPr lang="fa-IR" sz="2200" b="1" dirty="0" smtClean="0">
                <a:solidFill>
                  <a:srgbClr val="00B050"/>
                </a:solidFill>
                <a:cs typeface="B Nazanin" pitchFamily="2" charset="-78"/>
              </a:rPr>
              <a:t>9.</a:t>
            </a:r>
            <a:r>
              <a:rPr lang="fa-IR" sz="2200" dirty="0" smtClean="0">
                <a:solidFill>
                  <a:srgbClr val="00B050"/>
                </a:solidFill>
                <a:cs typeface="B Nazanin" pitchFamily="2" charset="-78"/>
              </a:rPr>
              <a:t> </a:t>
            </a:r>
            <a:r>
              <a:rPr lang="ar-SA" sz="2000" dirty="0" smtClean="0">
                <a:cs typeface="B Nazanin" pitchFamily="2" charset="-78"/>
              </a:rPr>
              <a:t>تعاملات </a:t>
            </a:r>
            <a:r>
              <a:rPr lang="ar-SA" sz="2000" dirty="0">
                <a:cs typeface="B Nazanin" pitchFamily="2" charset="-78"/>
              </a:rPr>
              <a:t>مرکز از لخاظ فنی با ناظر فنی تولید، و از لحاظ حقوقی با مدیرعامل خواهد بود. </a:t>
            </a:r>
            <a:endParaRPr lang="en-US" sz="2000" dirty="0">
              <a:cs typeface="B Nazanin" pitchFamily="2" charset="-78"/>
            </a:endParaRPr>
          </a:p>
          <a:p>
            <a:pPr marL="0" lvl="0" indent="0" algn="just" rtl="1">
              <a:buNone/>
            </a:pPr>
            <a:r>
              <a:rPr lang="fa-IR" sz="2000" dirty="0" smtClean="0">
                <a:cs typeface="B Nazanin" pitchFamily="2" charset="-78"/>
              </a:rPr>
              <a:t>  </a:t>
            </a:r>
            <a:r>
              <a:rPr lang="fa-IR" sz="2200" b="1" dirty="0" smtClean="0">
                <a:solidFill>
                  <a:srgbClr val="00B050"/>
                </a:solidFill>
                <a:cs typeface="B Nazanin" pitchFamily="2" charset="-78"/>
              </a:rPr>
              <a:t>10. </a:t>
            </a:r>
            <a:r>
              <a:rPr lang="ar-SA" sz="2000" dirty="0" smtClean="0">
                <a:cs typeface="B Nazanin" pitchFamily="2" charset="-78"/>
              </a:rPr>
              <a:t>در </a:t>
            </a:r>
            <a:r>
              <a:rPr lang="ar-SA" sz="2000" dirty="0">
                <a:cs typeface="B Nazanin" pitchFamily="2" charset="-78"/>
              </a:rPr>
              <a:t>آخر سه ماهه دوم، بایستی تمامی طرح های پیشنهادی و پذیرش شده، </a:t>
            </a:r>
            <a:r>
              <a:rPr lang="ar-SA" sz="2000" b="1" u="sng" dirty="0">
                <a:cs typeface="B Nazanin" pitchFamily="2" charset="-78"/>
              </a:rPr>
              <a:t>طرح تحلیلی بازار ایده مربوطه</a:t>
            </a:r>
            <a:r>
              <a:rPr lang="ar-SA" sz="2000" dirty="0">
                <a:cs typeface="B Nazanin" pitchFamily="2" charset="-78"/>
              </a:rPr>
              <a:t> توسط گروه مشاور بازار مستقر در دانشگاه را تهیه و جهت ارائه به شورای مرکز رشد ارائه نماید.</a:t>
            </a:r>
            <a:endParaRPr lang="en-US" sz="2000" dirty="0">
              <a:cs typeface="B Nazanin" pitchFamily="2" charset="-78"/>
            </a:endParaRPr>
          </a:p>
          <a:p>
            <a:pPr marL="0" lvl="0" indent="0" algn="just" rtl="1">
              <a:buNone/>
            </a:pPr>
            <a:r>
              <a:rPr lang="fa-IR" sz="2000" dirty="0" smtClean="0">
                <a:cs typeface="B Nazanin" pitchFamily="2" charset="-78"/>
              </a:rPr>
              <a:t>  </a:t>
            </a:r>
            <a:r>
              <a:rPr lang="fa-IR" sz="2200" b="1" dirty="0" smtClean="0">
                <a:solidFill>
                  <a:srgbClr val="00B050"/>
                </a:solidFill>
                <a:cs typeface="B Nazanin" pitchFamily="2" charset="-78"/>
              </a:rPr>
              <a:t>11. </a:t>
            </a:r>
            <a:r>
              <a:rPr lang="ar-SA" sz="2000" dirty="0" smtClean="0">
                <a:cs typeface="B Nazanin" pitchFamily="2" charset="-78"/>
              </a:rPr>
              <a:t>فناور </a:t>
            </a:r>
            <a:r>
              <a:rPr lang="ar-SA" sz="2000" dirty="0">
                <a:cs typeface="B Nazanin" pitchFamily="2" charset="-78"/>
              </a:rPr>
              <a:t>مطابق اساسنامه مرکز رشد، بایستی تمام اقدامات درخواستی فوق الذکر را تا آخر ماه ششم به انجام برساند و درصورت طولانی شدن اخذ گواهی ها و پیگیری، با تایید اولیه کارشناس ناظر فنی مبنی بر روند رو به رشد مراحل، و تایید نهایی رئیس مرکز، این مدت می تواند به 9 ماه افزایش یابد.</a:t>
            </a:r>
            <a:endParaRPr lang="en-US" sz="2000" dirty="0">
              <a:cs typeface="B Nazanin" pitchFamily="2" charset="-78"/>
            </a:endParaRPr>
          </a:p>
          <a:p>
            <a:pPr marL="0" indent="0" algn="just" rtl="1">
              <a:buNone/>
            </a:pPr>
            <a:endParaRPr lang="en-US" sz="2000" dirty="0">
              <a:cs typeface="B Nazanin" pitchFamily="2" charset="-78"/>
            </a:endParaRPr>
          </a:p>
        </p:txBody>
      </p:sp>
    </p:spTree>
    <p:extLst>
      <p:ext uri="{BB962C8B-B14F-4D97-AF65-F5344CB8AC3E}">
        <p14:creationId xmlns:p14="http://schemas.microsoft.com/office/powerpoint/2010/main" val="197192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r" rtl="1"/>
            <a:r>
              <a:rPr lang="fa-IR" sz="2700" b="1" u="sng" dirty="0">
                <a:solidFill>
                  <a:srgbClr val="00B050"/>
                </a:solidFill>
                <a:cs typeface="B Nazanin" pitchFamily="2" charset="-78"/>
              </a:rPr>
              <a:t>اقدامات </a:t>
            </a:r>
            <a:r>
              <a:rPr lang="fa-IR" sz="2700" b="1" u="sng" dirty="0" smtClean="0">
                <a:solidFill>
                  <a:srgbClr val="00B050"/>
                </a:solidFill>
                <a:cs typeface="B Nazanin" pitchFamily="2" charset="-78"/>
              </a:rPr>
              <a:t>سه ماهه دوم فناور </a:t>
            </a:r>
            <a:r>
              <a:rPr lang="fa-IR" sz="2700" b="1" u="sng" dirty="0">
                <a:solidFill>
                  <a:srgbClr val="00B050"/>
                </a:solidFill>
                <a:cs typeface="B Nazanin" pitchFamily="2" charset="-78"/>
              </a:rPr>
              <a:t>بعد از پذیرش طرح(مرحله پیش رشد)</a:t>
            </a:r>
            <a:r>
              <a:rPr lang="fa-IR" b="1" u="sng" dirty="0">
                <a:solidFill>
                  <a:srgbClr val="00B050"/>
                </a:solidFill>
                <a:cs typeface="B Nazanin" pitchFamily="2" charset="-78"/>
              </a:rPr>
              <a:t/>
            </a:r>
            <a:br>
              <a:rPr lang="fa-IR" b="1" u="sng" dirty="0">
                <a:solidFill>
                  <a:srgbClr val="00B050"/>
                </a:solidFill>
                <a:cs typeface="B Nazanin" pitchFamily="2" charset="-78"/>
              </a:rPr>
            </a:br>
            <a:endParaRPr lang="en-US" dirty="0"/>
          </a:p>
        </p:txBody>
      </p:sp>
      <p:sp>
        <p:nvSpPr>
          <p:cNvPr id="3" name="Content Placeholder 2"/>
          <p:cNvSpPr>
            <a:spLocks noGrp="1"/>
          </p:cNvSpPr>
          <p:nvPr>
            <p:ph idx="1"/>
          </p:nvPr>
        </p:nvSpPr>
        <p:spPr>
          <a:xfrm>
            <a:off x="304800" y="1196752"/>
            <a:ext cx="8686800" cy="5472608"/>
          </a:xfrm>
        </p:spPr>
        <p:txBody>
          <a:bodyPr>
            <a:normAutofit fontScale="92500" lnSpcReduction="10000"/>
          </a:bodyPr>
          <a:lstStyle/>
          <a:p>
            <a:pPr marL="0" indent="0" algn="just" rtl="1">
              <a:buNone/>
            </a:pPr>
            <a:r>
              <a:rPr lang="fa-IR" sz="2400" b="1" dirty="0" smtClean="0">
                <a:solidFill>
                  <a:srgbClr val="00B050"/>
                </a:solidFill>
                <a:cs typeface="B Nazanin" pitchFamily="2" charset="-78"/>
              </a:rPr>
              <a:t>12. </a:t>
            </a:r>
            <a:r>
              <a:rPr lang="fa-IR" sz="2400" dirty="0" smtClean="0">
                <a:cs typeface="B Nazanin" pitchFamily="2" charset="-78"/>
              </a:rPr>
              <a:t>در </a:t>
            </a:r>
            <a:r>
              <a:rPr lang="fa-IR" sz="2400" dirty="0">
                <a:cs typeface="B Nazanin" pitchFamily="2" charset="-78"/>
              </a:rPr>
              <a:t>انتهای دوره پیش رشد (9-6 ماهگی) کلیه مستندات مربوط به موارد بالا در طی بازدید های نظارتی کارشناس مرکز پایش خواهد شد و درآخرین بازدید بایستی فرم پیوستی (فرم شماره1) که شامل کلیه اطلاعات مربوط به روند یاد شده می باشد، توسط فناور مورد تایید قرار گیرد و کارشناس مرکز آن را صحه گذاری نموده و به تایید رئیس مرکز رسانده و جهت طرح در شورای مرکز آماده نماید. </a:t>
            </a:r>
          </a:p>
          <a:p>
            <a:pPr marL="0" indent="0" algn="just" rtl="1">
              <a:buNone/>
            </a:pPr>
            <a:r>
              <a:rPr lang="fa-IR" sz="2400" b="1" dirty="0" smtClean="0">
                <a:solidFill>
                  <a:srgbClr val="00B050"/>
                </a:solidFill>
                <a:cs typeface="B Nazanin" pitchFamily="2" charset="-78"/>
              </a:rPr>
              <a:t>13. </a:t>
            </a:r>
            <a:r>
              <a:rPr lang="fa-IR" sz="2400" dirty="0" smtClean="0">
                <a:cs typeface="B Nazanin" pitchFamily="2" charset="-78"/>
              </a:rPr>
              <a:t>فناور </a:t>
            </a:r>
            <a:r>
              <a:rPr lang="fa-IR" sz="2400" dirty="0">
                <a:cs typeface="B Nazanin" pitchFamily="2" charset="-78"/>
              </a:rPr>
              <a:t>در انتهای مرحله پیش رشد بایستی استراتژی و چشم انداز آتی خود مبنی بر مشخص نمودن میزان فعالیت در گام های مختلف تولید (ایده سازی- کسب حق امتیاز معنوی- انتقال و فروش دانش فنی و...) را معین نماید و پلن کاری سه ساله مرحله رشد خود را بر اساس آن تنظیم نماید و از همین منظر، شاید نیاز نباشد تا همه فناوران تمامی مراحل تجاری سازی را طی نمایند، و شاید فناوری صرفا با تقویت و فروش ایده و دانش فنی خود به کار خود در مراحل مختلف رشد یافتگی پایان دهد.</a:t>
            </a:r>
          </a:p>
          <a:p>
            <a:pPr marL="0" indent="0" algn="just" rtl="1">
              <a:buNone/>
            </a:pPr>
            <a:r>
              <a:rPr lang="fa-IR" sz="2400" b="1" dirty="0" smtClean="0">
                <a:solidFill>
                  <a:srgbClr val="00B050"/>
                </a:solidFill>
                <a:cs typeface="B Nazanin" pitchFamily="2" charset="-78"/>
              </a:rPr>
              <a:t>14. </a:t>
            </a:r>
            <a:r>
              <a:rPr lang="fa-IR" sz="2400" dirty="0" smtClean="0">
                <a:cs typeface="B Nazanin" pitchFamily="2" charset="-78"/>
              </a:rPr>
              <a:t>ممکن </a:t>
            </a:r>
            <a:r>
              <a:rPr lang="fa-IR" sz="2400" dirty="0">
                <a:cs typeface="B Nazanin" pitchFamily="2" charset="-78"/>
              </a:rPr>
              <a:t>است فناوران شخصا خارج از حمایت های مرکز، ایده و فکر خود را تبدیل به محصول فناورانه نموده و حتی تجاری نموده باشند و صرفا جهت اخذ مجوز تولید و یا مجوز دانش بنیان به مرکز مراجعه نموده باشند، در اینصورت حداکثر موظف است بعد از پذیرش تا 6 ماه، مرحله پیش رشد را طی نموده و تمام الزامات و پیش نیازهای مربوطه به فرایند تجاری سازی در طی سال اول تا سوم را کسب نماید و سپس وارد مرحله نهایی جهت اخذ مجوز تولید در سال دوم و مجوز دانش بنیان در سال سوم گردد.</a:t>
            </a:r>
          </a:p>
          <a:p>
            <a:pPr marL="0" indent="0" algn="r" rtl="1">
              <a:buNone/>
            </a:pPr>
            <a:endParaRPr lang="en-US" sz="2000" dirty="0"/>
          </a:p>
        </p:txBody>
      </p:sp>
    </p:spTree>
    <p:extLst>
      <p:ext uri="{BB962C8B-B14F-4D97-AF65-F5344CB8AC3E}">
        <p14:creationId xmlns:p14="http://schemas.microsoft.com/office/powerpoint/2010/main" val="3308721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grpId="0" nodeType="clickEffect">
                                  <p:stCondLst>
                                    <p:cond delay="0"/>
                                  </p:stCondLst>
                                  <p:childTnLst>
                                    <p:anim calcmode="discrete" valueType="str">
                                      <p:cBhvr override="childStyle">
                                        <p:cTn id="6" dur="2000" fill="hold"/>
                                        <p:tgtEl>
                                          <p:spTgt spid="2"/>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04800" y="836613"/>
            <a:ext cx="8686800" cy="5243512"/>
          </a:xfrm>
          <a:prstGeom prst="roundRect">
            <a:avLst/>
          </a:prstGeom>
          <a:solidFill>
            <a:srgbClr val="FFC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fontAlgn="auto">
              <a:spcBef>
                <a:spcPts val="0"/>
              </a:spcBef>
              <a:spcAft>
                <a:spcPts val="0"/>
              </a:spcAft>
              <a:defRPr/>
            </a:pPr>
            <a:r>
              <a:rPr lang="fa-IR" sz="3200" dirty="0">
                <a:solidFill>
                  <a:srgbClr val="000000"/>
                </a:solidFill>
                <a:cs typeface="B Nazanin" pitchFamily="2" charset="-78"/>
              </a:rPr>
              <a:t>ایران باید کشوری عالم شود و جوانان ما باید با حرکتی جهادی علم را به فناوری، فناوری را به صنعت و صنعت را به توسعه کشور وصل و مرتبط کنند ...</a:t>
            </a:r>
          </a:p>
          <a:p>
            <a:pPr algn="ctr" rtl="1" fontAlgn="auto">
              <a:spcBef>
                <a:spcPts val="0"/>
              </a:spcBef>
              <a:spcAft>
                <a:spcPts val="0"/>
              </a:spcAft>
              <a:defRPr/>
            </a:pPr>
            <a:endParaRPr lang="fa-IR" sz="3200" dirty="0">
              <a:solidFill>
                <a:srgbClr val="000000"/>
              </a:solidFill>
              <a:cs typeface="B Nazanin" pitchFamily="2" charset="-78"/>
            </a:endParaRPr>
          </a:p>
          <a:p>
            <a:pPr algn="ctr" rtl="1" fontAlgn="auto">
              <a:spcBef>
                <a:spcPts val="0"/>
              </a:spcBef>
              <a:spcAft>
                <a:spcPts val="0"/>
              </a:spcAft>
              <a:defRPr/>
            </a:pPr>
            <a:r>
              <a:rPr lang="fa-IR" sz="3200" dirty="0">
                <a:solidFill>
                  <a:srgbClr val="000000"/>
                </a:solidFill>
                <a:cs typeface="B Nazanin" pitchFamily="2" charset="-78"/>
              </a:rPr>
              <a:t>ما باید بتوانیم علم مان را به ثروت تبدیل کنیم، ما باید زنجیره علم و فناوری را تکمیل کنیم.</a:t>
            </a:r>
          </a:p>
          <a:p>
            <a:pPr algn="ctr" rtl="1" fontAlgn="auto">
              <a:spcBef>
                <a:spcPts val="0"/>
              </a:spcBef>
              <a:spcAft>
                <a:spcPts val="0"/>
              </a:spcAft>
              <a:defRPr/>
            </a:pPr>
            <a:endParaRPr lang="fa-IR" sz="3200" dirty="0">
              <a:solidFill>
                <a:srgbClr val="000000"/>
              </a:solidFill>
              <a:cs typeface="B Nazanin" pitchFamily="2" charset="-78"/>
            </a:endParaRPr>
          </a:p>
          <a:p>
            <a:pPr rtl="1" fontAlgn="auto">
              <a:spcBef>
                <a:spcPts val="0"/>
              </a:spcBef>
              <a:spcAft>
                <a:spcPts val="0"/>
              </a:spcAft>
              <a:defRPr/>
            </a:pPr>
            <a:r>
              <a:rPr lang="fa-IR" sz="2400" dirty="0">
                <a:solidFill>
                  <a:srgbClr val="000000"/>
                </a:solidFill>
                <a:cs typeface="B Nazanin" pitchFamily="2" charset="-78"/>
              </a:rPr>
              <a:t>مقام معظم رهبری</a:t>
            </a:r>
            <a:endParaRPr lang="en-US" sz="2400" dirty="0">
              <a:solidFill>
                <a:srgbClr val="000000"/>
              </a:solidFill>
              <a:cs typeface="B Nazanin" pitchFamily="2" charset="-78"/>
            </a:endParaRPr>
          </a:p>
        </p:txBody>
      </p:sp>
    </p:spTree>
    <p:extLst>
      <p:ext uri="{BB962C8B-B14F-4D97-AF65-F5344CB8AC3E}">
        <p14:creationId xmlns:p14="http://schemas.microsoft.com/office/powerpoint/2010/main" val="16151927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92696"/>
            <a:ext cx="8686800" cy="3312368"/>
          </a:xfrm>
        </p:spPr>
        <p:txBody>
          <a:bodyPr>
            <a:normAutofit/>
          </a:bodyPr>
          <a:lstStyle/>
          <a:p>
            <a:pPr algn="ctr" rtl="1"/>
            <a:r>
              <a:rPr lang="en-US" sz="3200" dirty="0">
                <a:solidFill>
                  <a:srgbClr val="C00000"/>
                </a:solidFill>
                <a:effectLst/>
              </a:rPr>
              <a:t> </a:t>
            </a:r>
            <a:r>
              <a:rPr lang="ar-SA" sz="3200" dirty="0">
                <a:solidFill>
                  <a:srgbClr val="C00000"/>
                </a:solidFill>
                <a:effectLst/>
              </a:rPr>
              <a:t>ب – الزاماتی که از زمان تایید شورای مرکز رشد (جهت ورود به مرحله رشد) تا آخر سال سوم </a:t>
            </a:r>
            <a:r>
              <a:rPr lang="ar-SA" sz="3200" dirty="0" smtClean="0">
                <a:solidFill>
                  <a:srgbClr val="C00000"/>
                </a:solidFill>
                <a:effectLst/>
              </a:rPr>
              <a:t>جه</a:t>
            </a:r>
            <a:r>
              <a:rPr lang="fa-IR" sz="3200" dirty="0" smtClean="0">
                <a:solidFill>
                  <a:srgbClr val="C00000"/>
                </a:solidFill>
                <a:effectLst/>
              </a:rPr>
              <a:t>ت </a:t>
            </a:r>
            <a:r>
              <a:rPr lang="ar-SA" sz="3200" dirty="0" smtClean="0">
                <a:solidFill>
                  <a:srgbClr val="C00000"/>
                </a:solidFill>
                <a:effectLst/>
              </a:rPr>
              <a:t>تجاری </a:t>
            </a:r>
            <a:r>
              <a:rPr lang="ar-SA" sz="3200" dirty="0">
                <a:solidFill>
                  <a:srgbClr val="C00000"/>
                </a:solidFill>
                <a:effectLst/>
              </a:rPr>
              <a:t>سازی محصول نهایی در مرکز رشد در بازه های زمانی (سال اول تا سوم) بایستی توسط فناور </a:t>
            </a:r>
            <a:r>
              <a:rPr lang="ar-SA" sz="3200" dirty="0" smtClean="0">
                <a:solidFill>
                  <a:srgbClr val="C00000"/>
                </a:solidFill>
                <a:effectLst/>
              </a:rPr>
              <a:t>به </a:t>
            </a:r>
            <a:r>
              <a:rPr lang="ar-SA" sz="3200" dirty="0">
                <a:solidFill>
                  <a:srgbClr val="C00000"/>
                </a:solidFill>
                <a:effectLst/>
              </a:rPr>
              <a:t>انجام برسد</a:t>
            </a:r>
            <a:r>
              <a:rPr lang="en-US" sz="3200" dirty="0">
                <a:solidFill>
                  <a:srgbClr val="C00000"/>
                </a:solidFill>
                <a:effectLst/>
              </a:rPr>
              <a:t>:</a:t>
            </a:r>
            <a:endParaRPr lang="en-US" sz="3200" dirty="0">
              <a:solidFill>
                <a:srgbClr val="C00000"/>
              </a:solidFill>
            </a:endParaRPr>
          </a:p>
        </p:txBody>
      </p:sp>
      <p:sp>
        <p:nvSpPr>
          <p:cNvPr id="3" name="Content Placeholder 2"/>
          <p:cNvSpPr>
            <a:spLocks noGrp="1"/>
          </p:cNvSpPr>
          <p:nvPr>
            <p:ph idx="1"/>
          </p:nvPr>
        </p:nvSpPr>
        <p:spPr>
          <a:xfrm>
            <a:off x="323528" y="1916832"/>
            <a:ext cx="8686800" cy="4525963"/>
          </a:xfrm>
        </p:spPr>
        <p:txBody>
          <a:bodyPr/>
          <a:lstStyle/>
          <a:p>
            <a:pPr algn="r" rtl="1"/>
            <a:endParaRPr lang="en-US" dirty="0"/>
          </a:p>
        </p:txBody>
      </p:sp>
    </p:spTree>
    <p:extLst>
      <p:ext uri="{BB962C8B-B14F-4D97-AF65-F5344CB8AC3E}">
        <p14:creationId xmlns:p14="http://schemas.microsoft.com/office/powerpoint/2010/main" val="176796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fa-IR" b="1" dirty="0" smtClean="0">
                <a:solidFill>
                  <a:srgbClr val="C00000"/>
                </a:solidFill>
              </a:rPr>
              <a:t>الزامات سال اول مرحله رشد</a:t>
            </a:r>
            <a:endParaRPr lang="en-US" b="1" dirty="0">
              <a:solidFill>
                <a:srgbClr val="C0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846" y="2538412"/>
            <a:ext cx="7330570" cy="4298302"/>
          </a:xfrm>
          <a:prstGeom prst="rect">
            <a:avLst/>
          </a:prstGeom>
        </p:spPr>
      </p:pic>
    </p:spTree>
    <p:extLst>
      <p:ext uri="{BB962C8B-B14F-4D97-AF65-F5344CB8AC3E}">
        <p14:creationId xmlns:p14="http://schemas.microsoft.com/office/powerpoint/2010/main" val="463775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313" y="692696"/>
            <a:ext cx="8686800" cy="1296144"/>
          </a:xfrm>
        </p:spPr>
        <p:txBody>
          <a:bodyPr>
            <a:normAutofit fontScale="90000"/>
          </a:bodyPr>
          <a:lstStyle/>
          <a:p>
            <a:pPr lvl="0" algn="r" rtl="1"/>
            <a:r>
              <a:rPr lang="ar-SA" b="1" dirty="0">
                <a:solidFill>
                  <a:srgbClr val="C00000"/>
                </a:solidFill>
                <a:effectLst/>
              </a:rPr>
              <a:t>الزامات سال اول</a:t>
            </a:r>
            <a:r>
              <a:rPr lang="en-US" dirty="0">
                <a:effectLst/>
                <a:cs typeface="B Nazanin" pitchFamily="2" charset="-78"/>
              </a:rPr>
              <a:t/>
            </a:r>
            <a:br>
              <a:rPr lang="en-US" dirty="0">
                <a:effectLst/>
                <a:cs typeface="B Nazanin" pitchFamily="2" charset="-78"/>
              </a:rPr>
            </a:br>
            <a:r>
              <a:rPr lang="fa-IR" sz="2200" dirty="0" smtClean="0">
                <a:effectLst/>
                <a:cs typeface="B Nazanin" pitchFamily="2" charset="-78"/>
              </a:rPr>
              <a:t/>
            </a:r>
            <a:br>
              <a:rPr lang="fa-IR" sz="2200" dirty="0" smtClean="0">
                <a:effectLst/>
                <a:cs typeface="B Nazanin" pitchFamily="2" charset="-78"/>
              </a:rPr>
            </a:br>
            <a:r>
              <a:rPr lang="fa-IR" sz="3100" b="1" dirty="0" smtClean="0">
                <a:effectLst/>
                <a:cs typeface="B Nazanin" pitchFamily="2" charset="-78"/>
              </a:rPr>
              <a:t>هدف </a:t>
            </a:r>
            <a:r>
              <a:rPr lang="fa-IR" sz="3100" b="1" dirty="0">
                <a:effectLst/>
                <a:cs typeface="B Nazanin" pitchFamily="2" charset="-78"/>
              </a:rPr>
              <a:t>کلی: </a:t>
            </a:r>
            <a:r>
              <a:rPr lang="fa-IR" sz="3100" dirty="0">
                <a:effectLst/>
                <a:cs typeface="B Nazanin" pitchFamily="2" charset="-78"/>
              </a:rPr>
              <a:t>تولید نمونه اولیه محصول (پروتوتایپ) در پایان سال اول</a:t>
            </a:r>
            <a:r>
              <a:rPr lang="en-US" dirty="0">
                <a:effectLst/>
              </a:rPr>
              <a:t/>
            </a:r>
            <a:br>
              <a:rPr lang="en-US" dirty="0">
                <a:effectLst/>
              </a:rPr>
            </a:br>
            <a:endParaRPr lang="en-US" dirty="0"/>
          </a:p>
        </p:txBody>
      </p:sp>
      <p:sp>
        <p:nvSpPr>
          <p:cNvPr id="3" name="Content Placeholder 2"/>
          <p:cNvSpPr>
            <a:spLocks noGrp="1"/>
          </p:cNvSpPr>
          <p:nvPr>
            <p:ph idx="1"/>
          </p:nvPr>
        </p:nvSpPr>
        <p:spPr>
          <a:xfrm>
            <a:off x="285720" y="1857364"/>
            <a:ext cx="8686800" cy="4824536"/>
          </a:xfrm>
        </p:spPr>
        <p:txBody>
          <a:bodyPr>
            <a:normAutofit fontScale="47500" lnSpcReduction="20000"/>
          </a:bodyPr>
          <a:lstStyle/>
          <a:p>
            <a:pPr algn="r" rtl="1">
              <a:buNone/>
            </a:pPr>
            <a:r>
              <a:rPr lang="fa-IR" sz="4400" b="1" u="sng" dirty="0" smtClean="0">
                <a:solidFill>
                  <a:srgbClr val="00B050"/>
                </a:solidFill>
                <a:cs typeface="B Nazanin" pitchFamily="2" charset="-78"/>
              </a:rPr>
              <a:t>اقدامات سه ماهه اول</a:t>
            </a:r>
            <a:endParaRPr lang="en-US" sz="4400" b="1" dirty="0" smtClean="0">
              <a:solidFill>
                <a:srgbClr val="00B050"/>
              </a:solidFill>
              <a:cs typeface="B Nazanin" pitchFamily="2" charset="-78"/>
            </a:endParaRPr>
          </a:p>
          <a:p>
            <a:pPr algn="r" rtl="1">
              <a:buNone/>
            </a:pPr>
            <a:endParaRPr lang="en-US" sz="3500" dirty="0" smtClean="0">
              <a:cs typeface="B Nazanin" pitchFamily="2" charset="-78"/>
            </a:endParaRPr>
          </a:p>
          <a:p>
            <a:pPr lvl="0" algn="r" rtl="1">
              <a:buNone/>
            </a:pPr>
            <a:r>
              <a:rPr lang="fa-IR" sz="4000" dirty="0" smtClean="0">
                <a:cs typeface="B Nazanin" pitchFamily="2" charset="-78"/>
              </a:rPr>
              <a:t>  </a:t>
            </a:r>
            <a:r>
              <a:rPr lang="fa-IR" sz="4200" b="1" dirty="0" smtClean="0">
                <a:solidFill>
                  <a:srgbClr val="00B050"/>
                </a:solidFill>
                <a:cs typeface="B Nazanin" pitchFamily="2" charset="-78"/>
              </a:rPr>
              <a:t> </a:t>
            </a:r>
            <a:r>
              <a:rPr lang="fa-IR" sz="5100" b="1" dirty="0" smtClean="0">
                <a:solidFill>
                  <a:srgbClr val="00B050"/>
                </a:solidFill>
                <a:cs typeface="B Nazanin" pitchFamily="2" charset="-78"/>
              </a:rPr>
              <a:t>1. </a:t>
            </a:r>
            <a:r>
              <a:rPr lang="fa-IR" sz="4200" dirty="0" smtClean="0">
                <a:cs typeface="B Nazanin" pitchFamily="2" charset="-78"/>
              </a:rPr>
              <a:t>شرکت در دوره های توانمند سازی (دوره های حضوری ویا مجازی) با عناوین مفهومی ذیل:</a:t>
            </a:r>
            <a:endParaRPr lang="en-US" sz="4000" dirty="0" smtClean="0">
              <a:cs typeface="B Nazanin" pitchFamily="2" charset="-78"/>
            </a:endParaRPr>
          </a:p>
          <a:p>
            <a:pPr lvl="0" algn="r" rtl="1"/>
            <a:r>
              <a:rPr lang="ar-SA" sz="4000" dirty="0" smtClean="0">
                <a:cs typeface="B Nazanin" pitchFamily="2" charset="-78"/>
              </a:rPr>
              <a:t>اصول اولیه، برنامه ریزی و مدیریت بازاریابی و فروش(اطلاعات تکمیلی در کارگاه بازاریابی)</a:t>
            </a:r>
            <a:endParaRPr lang="en-US" sz="4000" dirty="0" smtClean="0">
              <a:cs typeface="B Nazanin" pitchFamily="2" charset="-78"/>
            </a:endParaRPr>
          </a:p>
          <a:p>
            <a:pPr lvl="0" algn="r" rtl="1"/>
            <a:r>
              <a:rPr lang="ar-SA" sz="4000" dirty="0" smtClean="0">
                <a:cs typeface="B Nazanin" pitchFamily="2" charset="-78"/>
              </a:rPr>
              <a:t>برنامه تولید و قالب سازی و انواع آن</a:t>
            </a:r>
            <a:endParaRPr lang="en-US" sz="4000" dirty="0" smtClean="0">
              <a:cs typeface="B Nazanin" pitchFamily="2" charset="-78"/>
            </a:endParaRPr>
          </a:p>
          <a:p>
            <a:pPr lvl="0" algn="r" rtl="1"/>
            <a:r>
              <a:rPr lang="ar-SA" sz="4000" dirty="0" smtClean="0">
                <a:cs typeface="B Nazanin" pitchFamily="2" charset="-78"/>
              </a:rPr>
              <a:t>ویژگی های کالا و کیفیت گذاری آن</a:t>
            </a:r>
            <a:endParaRPr lang="en-US" sz="4000" dirty="0" smtClean="0">
              <a:cs typeface="B Nazanin" pitchFamily="2" charset="-78"/>
            </a:endParaRPr>
          </a:p>
          <a:p>
            <a:pPr lvl="0" algn="r" rtl="1"/>
            <a:r>
              <a:rPr lang="ar-SA" sz="4000" dirty="0" smtClean="0">
                <a:cs typeface="B Nazanin" pitchFamily="2" charset="-78"/>
              </a:rPr>
              <a:t>طراحی صنعتی</a:t>
            </a:r>
            <a:r>
              <a:rPr lang="fa-IR" sz="4000" dirty="0" smtClean="0">
                <a:cs typeface="B Nazanin" pitchFamily="2" charset="-78"/>
              </a:rPr>
              <a:t> و نرم افزارهای مربوطه</a:t>
            </a:r>
            <a:endParaRPr lang="en-US" sz="4000" dirty="0" smtClean="0">
              <a:cs typeface="B Nazanin" pitchFamily="2" charset="-78"/>
            </a:endParaRPr>
          </a:p>
          <a:p>
            <a:pPr lvl="0" algn="r" rtl="1"/>
            <a:r>
              <a:rPr lang="ar-SA" sz="4000" dirty="0" smtClean="0">
                <a:cs typeface="B Nazanin" pitchFamily="2" charset="-78"/>
              </a:rPr>
              <a:t>آشنایی با ثبت مالکیت معنوی و صنعتی(ثبت اختراع داخلی و بین المللی)</a:t>
            </a:r>
            <a:endParaRPr lang="en-US" sz="4000" dirty="0" smtClean="0">
              <a:cs typeface="B Nazanin" pitchFamily="2" charset="-78"/>
            </a:endParaRPr>
          </a:p>
          <a:p>
            <a:pPr lvl="0" algn="r" rtl="1"/>
            <a:r>
              <a:rPr lang="ar-SA" sz="4000" dirty="0" smtClean="0">
                <a:cs typeface="B Nazanin" pitchFamily="2" charset="-78"/>
              </a:rPr>
              <a:t>آشنایی کلی با اصول استانداردهای رایج در حوزه تجهیزات پزشکی و اصول اخذ آنها درصورت نیاز</a:t>
            </a:r>
            <a:endParaRPr lang="en-US" sz="4000" dirty="0" smtClean="0">
              <a:cs typeface="B Nazanin" pitchFamily="2" charset="-78"/>
            </a:endParaRPr>
          </a:p>
          <a:p>
            <a:pPr algn="r" rtl="1">
              <a:buNone/>
            </a:pPr>
            <a:r>
              <a:rPr lang="en-US" sz="4000" dirty="0" smtClean="0">
                <a:cs typeface="B Nazanin" pitchFamily="2" charset="-78"/>
              </a:rPr>
              <a:t> </a:t>
            </a:r>
          </a:p>
          <a:p>
            <a:pPr lvl="0" algn="r" rtl="1">
              <a:buNone/>
            </a:pPr>
            <a:r>
              <a:rPr lang="fa-IR" sz="4200" dirty="0" smtClean="0">
                <a:cs typeface="B Nazanin" pitchFamily="2" charset="-78"/>
              </a:rPr>
              <a:t>   </a:t>
            </a:r>
            <a:r>
              <a:rPr lang="fa-IR" sz="5100" b="1" dirty="0" smtClean="0">
                <a:solidFill>
                  <a:srgbClr val="00B050"/>
                </a:solidFill>
                <a:cs typeface="B Nazanin" pitchFamily="2" charset="-78"/>
              </a:rPr>
              <a:t>2. </a:t>
            </a:r>
            <a:r>
              <a:rPr lang="ar-SA" sz="4200" dirty="0" smtClean="0">
                <a:cs typeface="B Nazanin" pitchFamily="2" charset="-78"/>
              </a:rPr>
              <a:t>طراحی با استفاده از نرم افزار های صنعتی مربوطه مطابق با استاندارد مورد نیاز دستگاه و بر اساس مجوز های اعلامی مراجع قانونی و نیاز مشتری (</a:t>
            </a:r>
            <a:r>
              <a:rPr lang="en-US" sz="4200" dirty="0" smtClean="0">
                <a:cs typeface="B Nazanin" pitchFamily="2" charset="-78"/>
              </a:rPr>
              <a:t>User friendly</a:t>
            </a:r>
            <a:r>
              <a:rPr lang="fa-IR" sz="4200" dirty="0" smtClean="0">
                <a:cs typeface="B Nazanin" pitchFamily="2" charset="-78"/>
              </a:rPr>
              <a:t>)و صحه گذاری نقشه های فنی طراحی شده توسط تیم معتمد دانشگاه</a:t>
            </a:r>
            <a:endParaRPr lang="en-US" sz="4200" dirty="0" smtClean="0">
              <a:cs typeface="B Nazanin" pitchFamily="2" charset="-78"/>
            </a:endParaRPr>
          </a:p>
          <a:p>
            <a:pPr lvl="0" algn="r" rtl="1">
              <a:buNone/>
            </a:pPr>
            <a:r>
              <a:rPr lang="fa-IR" sz="4200" dirty="0" smtClean="0">
                <a:cs typeface="B Nazanin" pitchFamily="2" charset="-78"/>
              </a:rPr>
              <a:t>   </a:t>
            </a:r>
            <a:r>
              <a:rPr lang="fa-IR" sz="5100" b="1" dirty="0" smtClean="0">
                <a:solidFill>
                  <a:srgbClr val="00B050"/>
                </a:solidFill>
                <a:cs typeface="B Nazanin" pitchFamily="2" charset="-78"/>
              </a:rPr>
              <a:t>3. </a:t>
            </a:r>
            <a:r>
              <a:rPr lang="fa-IR" sz="4200" dirty="0" smtClean="0">
                <a:cs typeface="B Nazanin" pitchFamily="2" charset="-78"/>
              </a:rPr>
              <a:t>شرکت فناور بایستی با مراجعه به واحد حوزه مالیاتی خود نسبت به تشکیل پرونده و اعلام عدم فعالیت اقتصادی طی نامه ای، از تبعات قانونی بعدی جلوگیری نماید.</a:t>
            </a:r>
            <a:endParaRPr lang="en-US" sz="4200" dirty="0" smtClean="0">
              <a:cs typeface="B Nazanin" pitchFamily="2" charset="-78"/>
            </a:endParaRPr>
          </a:p>
          <a:p>
            <a:pPr rtl="1"/>
            <a:r>
              <a:rPr lang="en-US" dirty="0" smtClean="0"/>
              <a:t> </a:t>
            </a:r>
          </a:p>
          <a:p>
            <a:pPr algn="r" rtl="1"/>
            <a:endParaRPr lang="en-US" dirty="0"/>
          </a:p>
        </p:txBody>
      </p:sp>
    </p:spTree>
    <p:extLst>
      <p:ext uri="{BB962C8B-B14F-4D97-AF65-F5344CB8AC3E}">
        <p14:creationId xmlns:p14="http://schemas.microsoft.com/office/powerpoint/2010/main" val="2447266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85728"/>
            <a:ext cx="8686800" cy="838200"/>
          </a:xfrm>
        </p:spPr>
        <p:txBody>
          <a:bodyPr>
            <a:normAutofit/>
          </a:bodyPr>
          <a:lstStyle/>
          <a:p>
            <a:pPr algn="r" rtl="1"/>
            <a:r>
              <a:rPr lang="fa-IR" sz="2400" b="1" u="sng" dirty="0" smtClean="0">
                <a:solidFill>
                  <a:srgbClr val="00B050"/>
                </a:solidFill>
                <a:cs typeface="B Nazanin" pitchFamily="2" charset="-78"/>
              </a:rPr>
              <a:t>اقدامات سه ماهه دوم</a:t>
            </a:r>
            <a:endParaRPr lang="en-US" sz="2400" b="1" dirty="0" smtClean="0">
              <a:solidFill>
                <a:srgbClr val="00B050"/>
              </a:solidFill>
              <a:cs typeface="B Nazanin" pitchFamily="2" charset="-78"/>
            </a:endParaRPr>
          </a:p>
        </p:txBody>
      </p:sp>
      <p:sp>
        <p:nvSpPr>
          <p:cNvPr id="3" name="Content Placeholder 2"/>
          <p:cNvSpPr>
            <a:spLocks noGrp="1"/>
          </p:cNvSpPr>
          <p:nvPr>
            <p:ph idx="1"/>
          </p:nvPr>
        </p:nvSpPr>
        <p:spPr>
          <a:xfrm>
            <a:off x="304800" y="1285860"/>
            <a:ext cx="8686800" cy="5143536"/>
          </a:xfrm>
        </p:spPr>
        <p:txBody>
          <a:bodyPr/>
          <a:lstStyle/>
          <a:p>
            <a:pPr lvl="0" algn="just" rtl="1">
              <a:buNone/>
            </a:pPr>
            <a:r>
              <a:rPr lang="fa-IR" sz="2200" dirty="0" smtClean="0">
                <a:cs typeface="B Nazanin" pitchFamily="2" charset="-78"/>
              </a:rPr>
              <a:t>  </a:t>
            </a:r>
            <a:r>
              <a:rPr lang="fa-IR" sz="2400" b="1" dirty="0" smtClean="0">
                <a:solidFill>
                  <a:srgbClr val="00B050"/>
                </a:solidFill>
                <a:cs typeface="B Nazanin" pitchFamily="2" charset="-78"/>
              </a:rPr>
              <a:t> 1. </a:t>
            </a:r>
            <a:r>
              <a:rPr lang="ar-SA" sz="2200" dirty="0" smtClean="0">
                <a:cs typeface="B Nazanin" pitchFamily="2" charset="-78"/>
              </a:rPr>
              <a:t>مدل سازی یا شبیه سازی و اجرای طرح یا پایلوت و درصورت نیاز اصلاح ایرادات</a:t>
            </a:r>
            <a:endParaRPr lang="en-US" sz="2200" dirty="0" smtClean="0">
              <a:cs typeface="B Nazanin" pitchFamily="2" charset="-78"/>
            </a:endParaRPr>
          </a:p>
          <a:p>
            <a:pPr lvl="0" algn="just" rtl="1">
              <a:buNone/>
            </a:pPr>
            <a:r>
              <a:rPr lang="fa-IR" sz="2200" dirty="0" smtClean="0">
                <a:cs typeface="B Nazanin" pitchFamily="2" charset="-78"/>
              </a:rPr>
              <a:t>   </a:t>
            </a:r>
            <a:r>
              <a:rPr lang="fa-IR" sz="2400" b="1" dirty="0" smtClean="0">
                <a:solidFill>
                  <a:srgbClr val="00B050"/>
                </a:solidFill>
                <a:cs typeface="B Nazanin" pitchFamily="2" charset="-78"/>
              </a:rPr>
              <a:t>2. </a:t>
            </a:r>
            <a:r>
              <a:rPr lang="ar-SA" sz="2200" dirty="0" smtClean="0">
                <a:cs typeface="B Nazanin" pitchFamily="2" charset="-78"/>
              </a:rPr>
              <a:t>اقدامات عملی ثبت اختراع و یا مالکیت صنعتی طرح نزد اداره ثبت مالکیت معنوی کشور</a:t>
            </a:r>
            <a:r>
              <a:rPr lang="fa-IR" sz="2200" dirty="0" smtClean="0">
                <a:cs typeface="B Nazanin" pitchFamily="2" charset="-78"/>
              </a:rPr>
              <a:t>و ارائه مستندات مربوطه به مرکز رشد</a:t>
            </a:r>
            <a:endParaRPr lang="en-US" sz="2200" dirty="0" smtClean="0">
              <a:cs typeface="B Nazanin" pitchFamily="2" charset="-78"/>
            </a:endParaRPr>
          </a:p>
          <a:p>
            <a:pPr lvl="0" algn="just" rtl="1">
              <a:buNone/>
            </a:pPr>
            <a:r>
              <a:rPr lang="fa-IR" sz="2200" dirty="0" smtClean="0">
                <a:cs typeface="B Nazanin" pitchFamily="2" charset="-78"/>
              </a:rPr>
              <a:t>  </a:t>
            </a:r>
            <a:r>
              <a:rPr lang="fa-IR" sz="2400" b="1" dirty="0" smtClean="0">
                <a:solidFill>
                  <a:srgbClr val="00B050"/>
                </a:solidFill>
                <a:cs typeface="B Nazanin" pitchFamily="2" charset="-78"/>
              </a:rPr>
              <a:t> 3. </a:t>
            </a:r>
            <a:r>
              <a:rPr lang="ar-SA" sz="2200" dirty="0" smtClean="0">
                <a:cs typeface="B Nazanin" pitchFamily="2" charset="-78"/>
              </a:rPr>
              <a:t>طرح هایی که نیاز به قالب سازی دارند، الزامی است نمونه اولیه را توسط پرینتر سه بعدی و یا فلزکاری تهیه نمای</a:t>
            </a:r>
            <a:r>
              <a:rPr lang="fa-IR" sz="2200" dirty="0" smtClean="0">
                <a:cs typeface="B Nazanin" pitchFamily="2" charset="-78"/>
              </a:rPr>
              <a:t>ن</a:t>
            </a:r>
            <a:r>
              <a:rPr lang="ar-SA" sz="2200" dirty="0" smtClean="0">
                <a:cs typeface="B Nazanin" pitchFamily="2" charset="-78"/>
              </a:rPr>
              <a:t>د.</a:t>
            </a:r>
            <a:endParaRPr lang="en-US" sz="2200" dirty="0" smtClean="0">
              <a:cs typeface="B Nazanin" pitchFamily="2" charset="-78"/>
            </a:endParaRPr>
          </a:p>
          <a:p>
            <a:pPr algn="r" rtl="1"/>
            <a:endParaRPr lang="en-US" dirty="0"/>
          </a:p>
        </p:txBody>
      </p:sp>
    </p:spTree>
    <p:extLst>
      <p:ext uri="{BB962C8B-B14F-4D97-AF65-F5344CB8AC3E}">
        <p14:creationId xmlns:p14="http://schemas.microsoft.com/office/powerpoint/2010/main" val="270743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14290"/>
            <a:ext cx="8686800" cy="838200"/>
          </a:xfrm>
        </p:spPr>
        <p:txBody>
          <a:bodyPr>
            <a:normAutofit/>
          </a:bodyPr>
          <a:lstStyle/>
          <a:p>
            <a:pPr algn="r" rtl="1"/>
            <a:r>
              <a:rPr lang="fa-IR" sz="2400" b="1" u="sng" dirty="0" smtClean="0">
                <a:solidFill>
                  <a:srgbClr val="00B050"/>
                </a:solidFill>
                <a:cs typeface="B Nazanin" pitchFamily="2" charset="-78"/>
              </a:rPr>
              <a:t>اقدامات سه ماهه سوم</a:t>
            </a:r>
            <a:endParaRPr lang="en-US" sz="2400" dirty="0"/>
          </a:p>
        </p:txBody>
      </p:sp>
      <p:sp>
        <p:nvSpPr>
          <p:cNvPr id="3" name="Content Placeholder 2"/>
          <p:cNvSpPr>
            <a:spLocks noGrp="1"/>
          </p:cNvSpPr>
          <p:nvPr>
            <p:ph idx="1"/>
          </p:nvPr>
        </p:nvSpPr>
        <p:spPr>
          <a:xfrm>
            <a:off x="304800" y="1214422"/>
            <a:ext cx="8686800" cy="5286412"/>
          </a:xfrm>
        </p:spPr>
        <p:txBody>
          <a:bodyPr/>
          <a:lstStyle/>
          <a:p>
            <a:pPr lvl="0" algn="just" rtl="1">
              <a:buNone/>
            </a:pPr>
            <a:r>
              <a:rPr lang="fa-IR" sz="2200" dirty="0" smtClean="0">
                <a:cs typeface="B Nazanin" pitchFamily="2" charset="-78"/>
              </a:rPr>
              <a:t>   </a:t>
            </a:r>
            <a:r>
              <a:rPr lang="fa-IR" sz="2400" b="1" dirty="0" smtClean="0">
                <a:solidFill>
                  <a:srgbClr val="00B050"/>
                </a:solidFill>
                <a:cs typeface="B Nazanin" pitchFamily="2" charset="-78"/>
              </a:rPr>
              <a:t>1. </a:t>
            </a:r>
            <a:r>
              <a:rPr lang="ar-SA" sz="2200" dirty="0" smtClean="0">
                <a:cs typeface="B Nazanin" pitchFamily="2" charset="-78"/>
              </a:rPr>
              <a:t>اصلاح پروتوتایپ اولیه محصول</a:t>
            </a:r>
            <a:endParaRPr lang="fa-IR" sz="2200" dirty="0" smtClean="0">
              <a:cs typeface="B Nazanin" pitchFamily="2" charset="-78"/>
            </a:endParaRPr>
          </a:p>
          <a:p>
            <a:pPr lvl="0" algn="just" rtl="1">
              <a:buNone/>
            </a:pPr>
            <a:endParaRPr lang="en-US" sz="1050" dirty="0" smtClean="0">
              <a:cs typeface="B Nazanin" pitchFamily="2" charset="-78"/>
            </a:endParaRPr>
          </a:p>
          <a:p>
            <a:pPr algn="just" rtl="1">
              <a:buNone/>
            </a:pPr>
            <a:r>
              <a:rPr lang="ar-SA" sz="2000" b="1" dirty="0" smtClean="0">
                <a:cs typeface="B Nazanin" pitchFamily="2" charset="-78"/>
              </a:rPr>
              <a:t>تبصره:</a:t>
            </a:r>
            <a:r>
              <a:rPr lang="ar-SA" sz="2000" dirty="0" smtClean="0">
                <a:cs typeface="B Nazanin" pitchFamily="2" charset="-78"/>
              </a:rPr>
              <a:t>در قسمت اجرای بدنه دستگاه، چنانچه جنس بدنه از پلاستیک باشد الزامیست در گام اول به منظور جلوگیری از صرف هزینه و زمان، این پروسه توسط دستگاه پرینتر سه بعدی و یا فلز کاری انجام پذیرد. </a:t>
            </a:r>
            <a:endParaRPr lang="fa-IR" sz="2000" dirty="0" smtClean="0">
              <a:cs typeface="B Nazanin" pitchFamily="2" charset="-78"/>
            </a:endParaRPr>
          </a:p>
          <a:p>
            <a:pPr algn="just" rtl="1">
              <a:buNone/>
            </a:pPr>
            <a:endParaRPr lang="fa-IR" sz="2000" dirty="0" smtClean="0">
              <a:cs typeface="B Nazanin" pitchFamily="2" charset="-78"/>
            </a:endParaRPr>
          </a:p>
          <a:p>
            <a:pPr algn="just" rtl="1">
              <a:buNone/>
            </a:pPr>
            <a:r>
              <a:rPr lang="fa-IR" sz="2200" dirty="0" smtClean="0">
                <a:cs typeface="B Nazanin" pitchFamily="2" charset="-78"/>
              </a:rPr>
              <a:t>   </a:t>
            </a:r>
            <a:r>
              <a:rPr lang="fa-IR" sz="2400" b="1" dirty="0" smtClean="0">
                <a:solidFill>
                  <a:srgbClr val="00B050"/>
                </a:solidFill>
                <a:cs typeface="B Nazanin" pitchFamily="2" charset="-78"/>
              </a:rPr>
              <a:t>2. </a:t>
            </a:r>
            <a:r>
              <a:rPr lang="fa-IR" sz="2200" dirty="0" smtClean="0">
                <a:cs typeface="B Nazanin" pitchFamily="2" charset="-78"/>
              </a:rPr>
              <a:t>شرکت موظف است جواز تاسیس خود را از سازمان صنعت و معدن استان دریافت نماید.</a:t>
            </a:r>
            <a:endParaRPr lang="en-US" sz="2200" dirty="0" smtClean="0">
              <a:cs typeface="B Nazanin" pitchFamily="2" charset="-78"/>
            </a:endParaRPr>
          </a:p>
          <a:p>
            <a:pPr algn="r" rtl="1"/>
            <a:endParaRPr lang="en-US" dirty="0"/>
          </a:p>
        </p:txBody>
      </p:sp>
    </p:spTree>
    <p:extLst>
      <p:ext uri="{BB962C8B-B14F-4D97-AF65-F5344CB8AC3E}">
        <p14:creationId xmlns:p14="http://schemas.microsoft.com/office/powerpoint/2010/main" val="158677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85728"/>
            <a:ext cx="8686800" cy="838200"/>
          </a:xfrm>
        </p:spPr>
        <p:txBody>
          <a:bodyPr>
            <a:normAutofit/>
          </a:bodyPr>
          <a:lstStyle/>
          <a:p>
            <a:pPr algn="r" rtl="1"/>
            <a:r>
              <a:rPr lang="fa-IR" sz="2400" b="1" u="sng" dirty="0" smtClean="0">
                <a:solidFill>
                  <a:srgbClr val="00B050"/>
                </a:solidFill>
                <a:cs typeface="B Nazanin" pitchFamily="2" charset="-78"/>
              </a:rPr>
              <a:t>اقدامات سه ماهه چهارم</a:t>
            </a:r>
            <a:endParaRPr lang="en-US" sz="2400" dirty="0"/>
          </a:p>
        </p:txBody>
      </p:sp>
      <p:sp>
        <p:nvSpPr>
          <p:cNvPr id="3" name="Content Placeholder 2"/>
          <p:cNvSpPr>
            <a:spLocks noGrp="1"/>
          </p:cNvSpPr>
          <p:nvPr>
            <p:ph idx="1"/>
          </p:nvPr>
        </p:nvSpPr>
        <p:spPr>
          <a:xfrm>
            <a:off x="304800" y="1285860"/>
            <a:ext cx="8686800" cy="4794265"/>
          </a:xfrm>
        </p:spPr>
        <p:txBody>
          <a:bodyPr>
            <a:normAutofit fontScale="92500"/>
          </a:bodyPr>
          <a:lstStyle/>
          <a:p>
            <a:pPr algn="just" rtl="1">
              <a:buNone/>
            </a:pPr>
            <a:r>
              <a:rPr lang="fa-IR" sz="2400" dirty="0" smtClean="0">
                <a:cs typeface="B Nazanin" pitchFamily="2" charset="-78"/>
              </a:rPr>
              <a:t>   </a:t>
            </a:r>
            <a:r>
              <a:rPr lang="fa-IR" sz="2600" b="1" dirty="0" smtClean="0">
                <a:solidFill>
                  <a:srgbClr val="00B050"/>
                </a:solidFill>
                <a:cs typeface="B Nazanin" pitchFamily="2" charset="-78"/>
              </a:rPr>
              <a:t>1. </a:t>
            </a:r>
            <a:r>
              <a:rPr lang="ar-SA" sz="2400" dirty="0" smtClean="0">
                <a:cs typeface="B Nazanin" pitchFamily="2" charset="-78"/>
              </a:rPr>
              <a:t>تولید نمونه پروتوتایپ نهایی با تبدیل پروسه ساخت بدنه پلاستیکی دستگاه از روش پرینتر سه بعدی به روش قالب سازی صنعتی درصورت لزوم</a:t>
            </a:r>
            <a:endParaRPr lang="en-US" sz="2400" dirty="0" smtClean="0">
              <a:cs typeface="B Nazanin" pitchFamily="2" charset="-78"/>
            </a:endParaRPr>
          </a:p>
          <a:p>
            <a:pPr algn="just" rtl="1">
              <a:buNone/>
            </a:pPr>
            <a:r>
              <a:rPr lang="fa-IR" sz="2400" dirty="0" smtClean="0">
                <a:cs typeface="B Nazanin" pitchFamily="2" charset="-78"/>
              </a:rPr>
              <a:t>   </a:t>
            </a:r>
            <a:r>
              <a:rPr lang="ar-SA" sz="2600" b="1" dirty="0" smtClean="0">
                <a:solidFill>
                  <a:srgbClr val="00B050"/>
                </a:solidFill>
                <a:cs typeface="B Nazanin" pitchFamily="2" charset="-78"/>
              </a:rPr>
              <a:t>2. </a:t>
            </a:r>
            <a:r>
              <a:rPr lang="fa-IR" sz="2400" dirty="0" smtClean="0">
                <a:cs typeface="B Nazanin" pitchFamily="2" charset="-78"/>
              </a:rPr>
              <a:t>ثبت نام شرکت در سایت سازمان غذا و دارو (سامانه </a:t>
            </a:r>
            <a:r>
              <a:rPr lang="en-US" sz="2400" dirty="0" smtClean="0">
                <a:cs typeface="B Nazanin" pitchFamily="2" charset="-78"/>
              </a:rPr>
              <a:t>TTAC</a:t>
            </a:r>
            <a:r>
              <a:rPr lang="ar-SA" sz="2400" dirty="0" smtClean="0">
                <a:cs typeface="B Nazanin" pitchFamily="2" charset="-78"/>
              </a:rPr>
              <a:t>) و شناسنامه دار کردن شرکت.</a:t>
            </a:r>
            <a:endParaRPr lang="en-US" sz="2400" dirty="0" smtClean="0">
              <a:cs typeface="B Nazanin" pitchFamily="2" charset="-78"/>
            </a:endParaRPr>
          </a:p>
          <a:p>
            <a:pPr algn="just" rtl="1">
              <a:buNone/>
            </a:pPr>
            <a:endParaRPr lang="en-US" sz="1100" dirty="0" smtClean="0">
              <a:cs typeface="B Nazanin" pitchFamily="2" charset="-78"/>
            </a:endParaRPr>
          </a:p>
          <a:p>
            <a:pPr algn="just" rtl="1">
              <a:buNone/>
            </a:pPr>
            <a:r>
              <a:rPr lang="ar-SA" sz="2400" dirty="0" smtClean="0">
                <a:cs typeface="B Nazanin" pitchFamily="2" charset="-78"/>
              </a:rPr>
              <a:t>تبصره1:</a:t>
            </a:r>
            <a:r>
              <a:rPr lang="fa-IR" sz="2400" dirty="0" smtClean="0">
                <a:cs typeface="B Nazanin" pitchFamily="2" charset="-78"/>
              </a:rPr>
              <a:t> </a:t>
            </a:r>
            <a:r>
              <a:rPr lang="ar-SA" sz="2200" dirty="0" smtClean="0">
                <a:cs typeface="B Nazanin" pitchFamily="2" charset="-78"/>
              </a:rPr>
              <a:t>حمایت ها و تسهیلات مالی عادی مرکز رشد در سال اول مرحله رشد، درصورت نیاز فناوران برای مراحل 4 گانه فوق الذکرو پس از تصویب در شورای مرکز رشد به شرط تامین اعتبار، تخصیص خواهد یافت.</a:t>
            </a:r>
            <a:endParaRPr lang="en-US" sz="2400" dirty="0" smtClean="0">
              <a:cs typeface="B Nazanin" pitchFamily="2" charset="-78"/>
            </a:endParaRPr>
          </a:p>
          <a:p>
            <a:pPr algn="just" rtl="1">
              <a:buNone/>
            </a:pPr>
            <a:r>
              <a:rPr lang="ar-SA" sz="2400" dirty="0" smtClean="0">
                <a:cs typeface="B Nazanin" pitchFamily="2" charset="-78"/>
              </a:rPr>
              <a:t>تبصره2:</a:t>
            </a:r>
            <a:r>
              <a:rPr lang="fa-IR" sz="2400" dirty="0" smtClean="0">
                <a:cs typeface="B Nazanin" pitchFamily="2" charset="-78"/>
              </a:rPr>
              <a:t> </a:t>
            </a:r>
            <a:r>
              <a:rPr lang="fa-IR" sz="2200" dirty="0" smtClean="0">
                <a:cs typeface="B Nazanin" pitchFamily="2" charset="-78"/>
              </a:rPr>
              <a:t>درصورت نیاز به حمایت های ویژه و خارج از توان مرکز رشد، مشاوره و مکاتبه با صندوق های حمایتی موجود استانی و کشوری توسط مرکز رشد انجام پذیرفته، و حتی الامکان جهت بهره مندی از تسهیلات آنها، پیگیری لازم به عمل خواهد آمد.</a:t>
            </a:r>
            <a:endParaRPr lang="en-US" sz="2400" dirty="0" smtClean="0">
              <a:cs typeface="B Nazanin" pitchFamily="2" charset="-78"/>
            </a:endParaRPr>
          </a:p>
          <a:p>
            <a:pPr algn="just" rtl="1">
              <a:buNone/>
            </a:pPr>
            <a:r>
              <a:rPr lang="ar-SA" sz="2400" dirty="0" smtClean="0">
                <a:cs typeface="B Nazanin" pitchFamily="2" charset="-78"/>
              </a:rPr>
              <a:t>تبصره3:</a:t>
            </a:r>
            <a:r>
              <a:rPr lang="fa-IR" sz="2400" dirty="0" smtClean="0">
                <a:cs typeface="B Nazanin" pitchFamily="2" charset="-78"/>
              </a:rPr>
              <a:t> </a:t>
            </a:r>
            <a:r>
              <a:rPr lang="fa-IR" sz="2200" dirty="0" smtClean="0">
                <a:cs typeface="B Nazanin" pitchFamily="2" charset="-78"/>
              </a:rPr>
              <a:t>در انتهای سال اول دوره رشد، بایستی نمونه محصول تجاری بدون مجوز، برای اخذ مجوزهای قانونی در سال دوم آماده گردد و کلیه مستندات مربوط به 4 مرحله سه ماهه سال اول، در طی بازدید های نظارتی کارشناسان مرکز، پایش و اخذ گردیده و نتیجه مراحل پیشرفت به شورای مرکز گزارش خواهد شد.</a:t>
            </a:r>
            <a:endParaRPr lang="en-US" sz="2400" dirty="0" smtClean="0">
              <a:cs typeface="B Nazanin" pitchFamily="2" charset="-78"/>
            </a:endParaRPr>
          </a:p>
          <a:p>
            <a:pPr algn="r" rtl="1"/>
            <a:endParaRPr lang="en-US" sz="2400" dirty="0">
              <a:cs typeface="B Nazanin" pitchFamily="2" charset="-78"/>
            </a:endParaRPr>
          </a:p>
        </p:txBody>
      </p:sp>
    </p:spTree>
    <p:extLst>
      <p:ext uri="{BB962C8B-B14F-4D97-AF65-F5344CB8AC3E}">
        <p14:creationId xmlns:p14="http://schemas.microsoft.com/office/powerpoint/2010/main" val="3026487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85728"/>
            <a:ext cx="8686800" cy="838200"/>
          </a:xfrm>
        </p:spPr>
        <p:txBody>
          <a:bodyPr>
            <a:normAutofit/>
          </a:bodyPr>
          <a:lstStyle/>
          <a:p>
            <a:pPr algn="r" rtl="1"/>
            <a:r>
              <a:rPr lang="fa-IR" sz="2400" b="1" u="sng" dirty="0" smtClean="0">
                <a:solidFill>
                  <a:srgbClr val="00B050"/>
                </a:solidFill>
                <a:cs typeface="B Nazanin" pitchFamily="2" charset="-78"/>
              </a:rPr>
              <a:t>اقدامات سه ماهه چهارم</a:t>
            </a:r>
            <a:endParaRPr lang="en-US" sz="2400" dirty="0"/>
          </a:p>
        </p:txBody>
      </p:sp>
      <p:sp>
        <p:nvSpPr>
          <p:cNvPr id="3" name="Content Placeholder 2"/>
          <p:cNvSpPr>
            <a:spLocks noGrp="1"/>
          </p:cNvSpPr>
          <p:nvPr>
            <p:ph idx="1"/>
          </p:nvPr>
        </p:nvSpPr>
        <p:spPr>
          <a:xfrm>
            <a:off x="304800" y="1214422"/>
            <a:ext cx="8686800" cy="4865703"/>
          </a:xfrm>
        </p:spPr>
        <p:txBody>
          <a:bodyPr>
            <a:normAutofit/>
          </a:bodyPr>
          <a:lstStyle/>
          <a:p>
            <a:pPr algn="just" rtl="1">
              <a:buNone/>
            </a:pPr>
            <a:r>
              <a:rPr lang="ar-SA" sz="2200" b="1" dirty="0" smtClean="0">
                <a:cs typeface="B Nazanin" pitchFamily="2" charset="-78"/>
              </a:rPr>
              <a:t> تبصره4:</a:t>
            </a:r>
            <a:r>
              <a:rPr lang="fa-IR" sz="2200" dirty="0" smtClean="0">
                <a:cs typeface="B Nazanin" pitchFamily="2" charset="-78"/>
              </a:rPr>
              <a:t>مجموع ساعات شرکت در دوره های حضوری </a:t>
            </a:r>
            <a:r>
              <a:rPr lang="fa-IR" sz="2200" u="sng" dirty="0" smtClean="0">
                <a:cs typeface="B Nazanin" pitchFamily="2" charset="-78"/>
              </a:rPr>
              <a:t>برای سه ماهه اول سال اول</a:t>
            </a:r>
            <a:r>
              <a:rPr lang="fa-IR" sz="2200" dirty="0" smtClean="0">
                <a:cs typeface="B Nazanin" pitchFamily="2" charset="-78"/>
              </a:rPr>
              <a:t>، حداقل 30 ساعت می باشد. درصورت عدم شرکت در دوره های حضوری، فناور می بایست دو برابر زمان ذکر شده، در کلاس های مجازی مصوب سامانه دفتر توسعه فناوری وزارت بهداشت (</a:t>
            </a:r>
            <a:r>
              <a:rPr lang="en-US" sz="2200" u="sng" dirty="0" smtClean="0">
                <a:cs typeface="B Nazanin" pitchFamily="2" charset="-78"/>
              </a:rPr>
              <a:t>htdo.tums.ac.ir</a:t>
            </a:r>
            <a:r>
              <a:rPr lang="fa-IR" sz="2200" dirty="0" smtClean="0">
                <a:cs typeface="B Nazanin" pitchFamily="2" charset="-78"/>
              </a:rPr>
              <a:t>)، شرکت نماید (60 ساعت).</a:t>
            </a:r>
            <a:endParaRPr lang="en-US" sz="2200" dirty="0" smtClean="0">
              <a:cs typeface="B Nazanin" pitchFamily="2" charset="-78"/>
            </a:endParaRPr>
          </a:p>
          <a:p>
            <a:pPr algn="just" rtl="1">
              <a:buNone/>
            </a:pPr>
            <a:r>
              <a:rPr lang="ar-SA" sz="2200" b="1" dirty="0" smtClean="0">
                <a:cs typeface="B Nazanin" pitchFamily="2" charset="-78"/>
              </a:rPr>
              <a:t>تبصره5:</a:t>
            </a:r>
            <a:r>
              <a:rPr lang="fa-IR" sz="2200" dirty="0" smtClean="0">
                <a:cs typeface="B Nazanin" pitchFamily="2" charset="-78"/>
              </a:rPr>
              <a:t> با عنایت به اینکه تمهیدات ویژه ای در شورای فناوری دانشگاه برای ثبت اختراع با </a:t>
            </a:r>
            <a:r>
              <a:rPr lang="en-US" sz="2200" dirty="0" smtClean="0">
                <a:cs typeface="B Nazanin" pitchFamily="2" charset="-78"/>
              </a:rPr>
              <a:t>affiliation</a:t>
            </a:r>
            <a:r>
              <a:rPr lang="fa-IR" sz="2200" dirty="0" smtClean="0">
                <a:cs typeface="B Nazanin" pitchFamily="2" charset="-78"/>
              </a:rPr>
              <a:t> دانشگاه معین گردیده است، لذا قبل از ثبت، با کارشناسان مرکز هماهنگی لازم به عمل آید.</a:t>
            </a:r>
            <a:endParaRPr lang="en-US" sz="2200" dirty="0" smtClean="0">
              <a:cs typeface="B Nazanin" pitchFamily="2" charset="-78"/>
            </a:endParaRPr>
          </a:p>
          <a:p>
            <a:pPr algn="just" rtl="1">
              <a:buNone/>
            </a:pPr>
            <a:r>
              <a:rPr lang="fa-IR" sz="2200" b="1" dirty="0" smtClean="0">
                <a:cs typeface="B Nazanin" pitchFamily="2" charset="-78"/>
              </a:rPr>
              <a:t>تبصره6:</a:t>
            </a:r>
            <a:r>
              <a:rPr lang="fa-IR" sz="2200" dirty="0" smtClean="0">
                <a:cs typeface="B Nazanin" pitchFamily="2" charset="-78"/>
              </a:rPr>
              <a:t> در آخر سال اول، فناور بایستی طرح تحلیلی بازار محصول اولیه خود را که توسط گروه مشاوره بازار تهیه شده است، جهت ارائه به مرکز رشد آماده و تهیه نماید.</a:t>
            </a:r>
            <a:endParaRPr lang="en-US" sz="2200" dirty="0" smtClean="0">
              <a:cs typeface="B Nazanin" pitchFamily="2" charset="-78"/>
            </a:endParaRPr>
          </a:p>
          <a:p>
            <a:pPr algn="r" rtl="1">
              <a:buNone/>
            </a:pPr>
            <a:endParaRPr lang="en-US" dirty="0"/>
          </a:p>
        </p:txBody>
      </p:sp>
    </p:spTree>
    <p:extLst>
      <p:ext uri="{BB962C8B-B14F-4D97-AF65-F5344CB8AC3E}">
        <p14:creationId xmlns:p14="http://schemas.microsoft.com/office/powerpoint/2010/main" val="358369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rtl="1">
              <a:buNone/>
            </a:pPr>
            <a:r>
              <a:rPr lang="fa-IR" sz="3600" b="1" dirty="0" smtClean="0">
                <a:solidFill>
                  <a:srgbClr val="C00000"/>
                </a:solidFill>
                <a:effectLst>
                  <a:outerShdw blurRad="60007" dir="2000400" sy="-30000" kx="-800400" algn="bl" rotWithShape="0">
                    <a:srgbClr val="C00000">
                      <a:alpha val="20000"/>
                    </a:srgbClr>
                  </a:outerShdw>
                </a:effectLst>
              </a:rPr>
              <a:t>الزامات سال دوم مرحله رشد</a:t>
            </a:r>
            <a:endParaRPr lang="en-US" sz="3600" b="1" dirty="0">
              <a:solidFill>
                <a:srgbClr val="C00000"/>
              </a:solidFill>
              <a:effectLst>
                <a:outerShdw blurRad="60007" dir="2000400" sy="-30000" kx="-800400" algn="bl" rotWithShape="0">
                  <a:srgbClr val="C00000">
                    <a:alpha val="20000"/>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274" y="2780928"/>
            <a:ext cx="7440134" cy="40770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r" rtl="1"/>
            <a:r>
              <a:rPr lang="fa-IR" b="1" dirty="0" smtClean="0">
                <a:solidFill>
                  <a:srgbClr val="C00000"/>
                </a:solidFill>
              </a:rPr>
              <a:t>الزامات سال دوم</a:t>
            </a:r>
            <a:r>
              <a:rPr lang="en-US" dirty="0" smtClean="0"/>
              <a:t/>
            </a:r>
            <a:br>
              <a:rPr lang="en-US" dirty="0" smtClean="0"/>
            </a:br>
            <a:endParaRPr lang="en-US" dirty="0"/>
          </a:p>
        </p:txBody>
      </p:sp>
      <p:sp>
        <p:nvSpPr>
          <p:cNvPr id="3" name="Content Placeholder 2"/>
          <p:cNvSpPr>
            <a:spLocks noGrp="1"/>
          </p:cNvSpPr>
          <p:nvPr>
            <p:ph idx="1"/>
          </p:nvPr>
        </p:nvSpPr>
        <p:spPr>
          <a:xfrm>
            <a:off x="304800" y="1142984"/>
            <a:ext cx="8686800" cy="5500726"/>
          </a:xfrm>
        </p:spPr>
        <p:txBody>
          <a:bodyPr>
            <a:normAutofit/>
          </a:bodyPr>
          <a:lstStyle/>
          <a:p>
            <a:pPr algn="r" rtl="1">
              <a:buNone/>
            </a:pPr>
            <a:r>
              <a:rPr lang="fa-IR" sz="2800" b="1" dirty="0" smtClean="0">
                <a:cs typeface="B Nazanin" pitchFamily="2" charset="-78"/>
              </a:rPr>
              <a:t>هدف کلی: </a:t>
            </a:r>
            <a:r>
              <a:rPr lang="fa-IR" sz="2800" dirty="0" smtClean="0">
                <a:cs typeface="B Nazanin" pitchFamily="2" charset="-78"/>
              </a:rPr>
              <a:t>تولید نمونه اصلی و تجاری سازی شده مجوزدار در پایان سال دوم</a:t>
            </a:r>
          </a:p>
          <a:p>
            <a:pPr algn="r" rtl="1">
              <a:buNone/>
            </a:pPr>
            <a:endParaRPr lang="en-US" sz="1600" dirty="0" smtClean="0">
              <a:cs typeface="B Nazanin" pitchFamily="2" charset="-78"/>
            </a:endParaRPr>
          </a:p>
          <a:p>
            <a:pPr lvl="0" algn="r" rtl="1">
              <a:buNone/>
            </a:pPr>
            <a:r>
              <a:rPr lang="fa-IR" sz="2200" dirty="0" smtClean="0">
                <a:cs typeface="B Nazanin" pitchFamily="2" charset="-78"/>
              </a:rPr>
              <a:t>   </a:t>
            </a:r>
            <a:r>
              <a:rPr lang="fa-IR" sz="2400" b="1" dirty="0" smtClean="0">
                <a:solidFill>
                  <a:srgbClr val="00B050"/>
                </a:solidFill>
                <a:cs typeface="B Nazanin" pitchFamily="2" charset="-78"/>
              </a:rPr>
              <a:t>1. </a:t>
            </a:r>
            <a:r>
              <a:rPr lang="ar-SA" sz="2200" dirty="0" smtClean="0">
                <a:cs typeface="B Nazanin" pitchFamily="2" charset="-78"/>
              </a:rPr>
              <a:t>شرکت در دوره های توانمندسازی طبق لیست ذیل:</a:t>
            </a:r>
            <a:endParaRPr lang="en-US" sz="2200" dirty="0" smtClean="0">
              <a:cs typeface="B Nazanin" pitchFamily="2" charset="-78"/>
            </a:endParaRPr>
          </a:p>
          <a:p>
            <a:pPr lvl="0" algn="r" rtl="1"/>
            <a:r>
              <a:rPr lang="fa-IR" sz="2200" dirty="0" smtClean="0">
                <a:cs typeface="B Nazanin" pitchFamily="2" charset="-78"/>
              </a:rPr>
              <a:t>آشنایی با کلیات </a:t>
            </a:r>
            <a:r>
              <a:rPr lang="en-US" sz="2200" dirty="0" smtClean="0">
                <a:cs typeface="B Nazanin" pitchFamily="2" charset="-78"/>
              </a:rPr>
              <a:t>Technical File</a:t>
            </a:r>
            <a:r>
              <a:rPr lang="fa-IR" sz="2200" dirty="0" smtClean="0">
                <a:cs typeface="B Nazanin" pitchFamily="2" charset="-78"/>
              </a:rPr>
              <a:t>در حوزه تجهیزات پزشکی به مدت 8-6 ساعت(در سه ماهه اول)</a:t>
            </a:r>
            <a:endParaRPr lang="en-US" sz="2200" dirty="0" smtClean="0">
              <a:cs typeface="B Nazanin" pitchFamily="2" charset="-78"/>
            </a:endParaRPr>
          </a:p>
          <a:p>
            <a:pPr lvl="0" algn="r" rtl="1"/>
            <a:r>
              <a:rPr lang="fa-IR" sz="2200" dirty="0" smtClean="0">
                <a:cs typeface="B Nazanin" pitchFamily="2" charset="-78"/>
              </a:rPr>
              <a:t>آشنایی با روش های تولید(</a:t>
            </a:r>
            <a:r>
              <a:rPr lang="en-US" sz="2200" dirty="0" smtClean="0">
                <a:cs typeface="B Nazanin" pitchFamily="2" charset="-78"/>
              </a:rPr>
              <a:t>CKD -SKD - OBL</a:t>
            </a:r>
            <a:r>
              <a:rPr lang="fa-IR" sz="2200" dirty="0" smtClean="0">
                <a:cs typeface="B Nazanin" pitchFamily="2" charset="-78"/>
              </a:rPr>
              <a:t> تحت لیسانس و مستقل)به مدت 8-6 ساعت(سه ماهه اول)</a:t>
            </a:r>
            <a:endParaRPr lang="en-US" sz="2200" dirty="0" smtClean="0">
              <a:cs typeface="B Nazanin" pitchFamily="2" charset="-78"/>
            </a:endParaRPr>
          </a:p>
          <a:p>
            <a:pPr lvl="0" algn="r" rtl="1"/>
            <a:r>
              <a:rPr lang="fa-IR" sz="2200" dirty="0" smtClean="0">
                <a:cs typeface="B Nazanin" pitchFamily="2" charset="-78"/>
              </a:rPr>
              <a:t>آشنایی با قوانین بیمه و مالیات به مدت 8-6 ساعت(سه ماهه چهارم)</a:t>
            </a:r>
            <a:endParaRPr lang="en-US" sz="2200" dirty="0" smtClean="0">
              <a:cs typeface="B Nazanin" pitchFamily="2" charset="-78"/>
            </a:endParaRPr>
          </a:p>
          <a:p>
            <a:pPr lvl="0" algn="r" rtl="1"/>
            <a:r>
              <a:rPr lang="fa-IR" sz="2200" dirty="0" smtClean="0">
                <a:cs typeface="B Nazanin" pitchFamily="2" charset="-78"/>
              </a:rPr>
              <a:t>آشنایی با ایجاد و استقرار واحد </a:t>
            </a:r>
            <a:r>
              <a:rPr lang="en-US" sz="2200" dirty="0" smtClean="0">
                <a:cs typeface="B Nazanin" pitchFamily="2" charset="-78"/>
              </a:rPr>
              <a:t>R&amp;D</a:t>
            </a:r>
            <a:r>
              <a:rPr lang="fa-IR" sz="2200" dirty="0" smtClean="0">
                <a:cs typeface="B Nazanin" pitchFamily="2" charset="-78"/>
              </a:rPr>
              <a:t> و </a:t>
            </a:r>
            <a:r>
              <a:rPr lang="en-US" sz="2200" dirty="0" smtClean="0">
                <a:cs typeface="B Nazanin" pitchFamily="2" charset="-78"/>
              </a:rPr>
              <a:t>QC</a:t>
            </a:r>
            <a:r>
              <a:rPr lang="fa-IR" sz="2200" dirty="0" smtClean="0">
                <a:cs typeface="B Nazanin" pitchFamily="2" charset="-78"/>
              </a:rPr>
              <a:t>  به مدت 8-6 ساعت(سه ماهه چهارم)</a:t>
            </a:r>
          </a:p>
          <a:p>
            <a:pPr lvl="0" algn="r" rtl="1"/>
            <a:endParaRPr lang="en-US" sz="2200" dirty="0" smtClean="0">
              <a:cs typeface="B Nazanin" pitchFamily="2" charset="-78"/>
            </a:endParaRPr>
          </a:p>
          <a:p>
            <a:pPr lvl="0" algn="r" rtl="1">
              <a:buNone/>
            </a:pPr>
            <a:r>
              <a:rPr lang="fa-IR" sz="2200" dirty="0" smtClean="0">
                <a:cs typeface="B Nazanin" pitchFamily="2" charset="-78"/>
              </a:rPr>
              <a:t>   </a:t>
            </a:r>
            <a:r>
              <a:rPr lang="fa-IR" sz="2400" b="1" dirty="0" smtClean="0">
                <a:solidFill>
                  <a:srgbClr val="00B050"/>
                </a:solidFill>
                <a:cs typeface="B Nazanin" pitchFamily="2" charset="-78"/>
              </a:rPr>
              <a:t>2. </a:t>
            </a:r>
            <a:r>
              <a:rPr lang="ar-SA" sz="2200" dirty="0" smtClean="0">
                <a:cs typeface="B Nazanin" pitchFamily="2" charset="-78"/>
              </a:rPr>
              <a:t>با توجه به استعلام های بعمل آمده در مرحله پیش رشد توسط فناور از اداره کل تجهیزات پزشکی درمورد وضعیت مجوزهای محصول خود، فناور باید برنامه و پلن مشخص خود را در سه ماهه اول برای پیگیری موضوع یاد شده ارائه نماید.</a:t>
            </a:r>
            <a:endParaRPr lang="en-US" sz="2200" dirty="0" smtClean="0">
              <a:cs typeface="B Nazanin" pitchFamily="2" charset="-78"/>
            </a:endParaRPr>
          </a:p>
          <a:p>
            <a:pPr algn="r" rt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85728"/>
            <a:ext cx="8686800" cy="838200"/>
          </a:xfrm>
        </p:spPr>
        <p:txBody>
          <a:bodyPr>
            <a:normAutofit/>
          </a:bodyPr>
          <a:lstStyle/>
          <a:p>
            <a:pPr algn="r" rtl="1"/>
            <a:r>
              <a:rPr lang="fa-IR" sz="3200" b="1" dirty="0" smtClean="0">
                <a:solidFill>
                  <a:srgbClr val="C00000"/>
                </a:solidFill>
              </a:rPr>
              <a:t>الزامات سال دوم</a:t>
            </a:r>
            <a:endParaRPr lang="en-US" sz="3200" dirty="0"/>
          </a:p>
        </p:txBody>
      </p:sp>
      <p:sp>
        <p:nvSpPr>
          <p:cNvPr id="3" name="Content Placeholder 2"/>
          <p:cNvSpPr>
            <a:spLocks noGrp="1"/>
          </p:cNvSpPr>
          <p:nvPr>
            <p:ph idx="1"/>
          </p:nvPr>
        </p:nvSpPr>
        <p:spPr>
          <a:xfrm>
            <a:off x="304800" y="1214422"/>
            <a:ext cx="8686800" cy="5286412"/>
          </a:xfrm>
        </p:spPr>
        <p:txBody>
          <a:bodyPr>
            <a:normAutofit/>
          </a:bodyPr>
          <a:lstStyle/>
          <a:p>
            <a:pPr lvl="0" algn="r" rtl="1">
              <a:buNone/>
            </a:pPr>
            <a:r>
              <a:rPr lang="fa-IR" sz="2400" dirty="0" smtClean="0">
                <a:cs typeface="B Nazanin" pitchFamily="2" charset="-78"/>
              </a:rPr>
              <a:t>   </a:t>
            </a:r>
            <a:r>
              <a:rPr lang="fa-IR" sz="2600" b="1" dirty="0" smtClean="0">
                <a:solidFill>
                  <a:srgbClr val="00B050"/>
                </a:solidFill>
                <a:cs typeface="B Nazanin" pitchFamily="2" charset="-78"/>
              </a:rPr>
              <a:t>3. </a:t>
            </a:r>
            <a:r>
              <a:rPr lang="ar-SA" sz="2200" dirty="0" smtClean="0">
                <a:cs typeface="B Nazanin" pitchFamily="2" charset="-78"/>
              </a:rPr>
              <a:t>تمامی تولید کنندگان برای محصولات (چه با نیاز به مجوز و چه بدون نیاز به مجوز) و شرکت خود ملزم به تدوین، طراحی و چاپ </a:t>
            </a:r>
            <a:r>
              <a:rPr lang="en-US" sz="2200" dirty="0" smtClean="0">
                <a:cs typeface="B Nazanin" pitchFamily="2" charset="-78"/>
              </a:rPr>
              <a:t>manual service</a:t>
            </a:r>
            <a:r>
              <a:rPr lang="fa-IR" sz="2200" dirty="0" smtClean="0">
                <a:cs typeface="B Nazanin" pitchFamily="2" charset="-78"/>
              </a:rPr>
              <a:t> (دفترچه راهنمای کاربری) و کاتالوگ و کارت ویزیت و طراحی سایت می باشند.</a:t>
            </a:r>
            <a:endParaRPr lang="en-US" sz="2200" dirty="0" smtClean="0">
              <a:cs typeface="B Nazanin" pitchFamily="2" charset="-78"/>
            </a:endParaRPr>
          </a:p>
          <a:p>
            <a:pPr lvl="0" algn="r" rtl="1">
              <a:buNone/>
            </a:pPr>
            <a:r>
              <a:rPr lang="fa-IR" sz="2400" dirty="0" smtClean="0">
                <a:cs typeface="B Nazanin" pitchFamily="2" charset="-78"/>
              </a:rPr>
              <a:t>   </a:t>
            </a:r>
            <a:r>
              <a:rPr lang="fa-IR" sz="2600" b="1" dirty="0" smtClean="0">
                <a:solidFill>
                  <a:srgbClr val="00B050"/>
                </a:solidFill>
                <a:cs typeface="B Nazanin" pitchFamily="2" charset="-78"/>
              </a:rPr>
              <a:t>4. </a:t>
            </a:r>
            <a:r>
              <a:rPr lang="fa-IR" sz="2200" dirty="0" smtClean="0">
                <a:cs typeface="B Nazanin" pitchFamily="2" charset="-78"/>
              </a:rPr>
              <a:t>شرکت فناور موظف است پس از تدوین دفترچه راهنما و با نامه استعلام اولیه بعمل آمده از اداره کل (درصورت نیاز به اخذ مجوز تولید)، برای انجام تست های مربوطه مورد نیاز (تست های ایمنی، مکانیکی، الکتریکی عمومی، نرم افزار و...) به آزمایشگاه رفرانس سازمان غذا و دارو یا آزمایشگاه های همکار ممیزی (17025) مجوزدار اداره کل مراجعه نماید.</a:t>
            </a:r>
            <a:endParaRPr lang="en-US" sz="2200" dirty="0" smtClean="0">
              <a:cs typeface="B Nazanin" pitchFamily="2" charset="-78"/>
            </a:endParaRPr>
          </a:p>
          <a:p>
            <a:pPr lvl="0" algn="r" rtl="1">
              <a:buNone/>
            </a:pPr>
            <a:r>
              <a:rPr lang="fa-IR" sz="2400" dirty="0" smtClean="0">
                <a:cs typeface="B Nazanin" pitchFamily="2" charset="-78"/>
              </a:rPr>
              <a:t>   </a:t>
            </a:r>
            <a:r>
              <a:rPr lang="fa-IR" sz="2600" b="1" dirty="0" smtClean="0">
                <a:solidFill>
                  <a:srgbClr val="00B050"/>
                </a:solidFill>
                <a:cs typeface="B Nazanin" pitchFamily="2" charset="-78"/>
              </a:rPr>
              <a:t>5. </a:t>
            </a:r>
            <a:r>
              <a:rPr lang="ar-SA" sz="2200" dirty="0" smtClean="0">
                <a:cs typeface="B Nazanin" pitchFamily="2" charset="-78"/>
              </a:rPr>
              <a:t>اخذ ایران کد در این مرحله الزامی می باشد.</a:t>
            </a:r>
            <a:endParaRPr lang="en-US" sz="2200" dirty="0" smtClean="0">
              <a:cs typeface="B Nazanin" pitchFamily="2" charset="-78"/>
            </a:endParaRPr>
          </a:p>
          <a:p>
            <a:pPr algn="r" rtl="1">
              <a:buNone/>
            </a:pPr>
            <a:r>
              <a:rPr lang="ar-SA" sz="2400" b="1" dirty="0" smtClean="0">
                <a:cs typeface="B Nazanin" pitchFamily="2" charset="-78"/>
              </a:rPr>
              <a:t>تبصره:</a:t>
            </a:r>
            <a:r>
              <a:rPr lang="ar-SA" sz="2200" dirty="0" smtClean="0">
                <a:cs typeface="B Nazanin" pitchFamily="2" charset="-78"/>
              </a:rPr>
              <a:t>چنانچه محصول جزء کالاهای مشمول استاندارد اجباری باشد (باتوجه به نتیجه استعلام مرحله پیش رشد)، شرکت بایستی ضمن تشکیل پرونده نزد اداره استاندارد و پیگیری مراحل اخذ استاندارد و انجام تست های مربوطه نزد آزمایشگاه های همکار استاندارد 17020 (معرفی شده توسط اداره استاندارد)، گواهی استاندارد اجباری خود را دریافت نماید. لازم به ذکر است که محصولات مشمول استاندارد اجباری، نیازمند سپری کردن فرایند اخذ </a:t>
            </a:r>
            <a:r>
              <a:rPr lang="ar-SA" sz="2200" u="sng" dirty="0" smtClean="0">
                <a:cs typeface="B Nazanin" pitchFamily="2" charset="-78"/>
              </a:rPr>
              <a:t>لوگو</a:t>
            </a:r>
            <a:r>
              <a:rPr lang="ar-SA" sz="2200" dirty="0" smtClean="0">
                <a:cs typeface="B Nazanin" pitchFamily="2" charset="-78"/>
              </a:rPr>
              <a:t> و </a:t>
            </a:r>
            <a:r>
              <a:rPr lang="ar-SA" sz="2200" u="sng" dirty="0" smtClean="0">
                <a:cs typeface="B Nazanin" pitchFamily="2" charset="-78"/>
              </a:rPr>
              <a:t>برند</a:t>
            </a:r>
            <a:r>
              <a:rPr lang="ar-SA" sz="2200" dirty="0" smtClean="0">
                <a:cs typeface="B Nazanin" pitchFamily="2" charset="-78"/>
              </a:rPr>
              <a:t> از اداره ثبت املاک و اسناد کشور و پروانه بهره برداری از سازمان صنعت و معدن نیز می باشند.</a:t>
            </a:r>
            <a:endParaRPr lang="en-US" sz="2400" dirty="0" smtClean="0">
              <a:cs typeface="B Nazanin" pitchFamily="2" charset="-78"/>
            </a:endParaRPr>
          </a:p>
          <a:p>
            <a:pPr algn="r" rtl="1">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C:\Users\Iran Data\Desktop\4_5780793794483978803.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6512" y="0"/>
            <a:ext cx="918051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61182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85728"/>
            <a:ext cx="8686800" cy="838200"/>
          </a:xfrm>
        </p:spPr>
        <p:txBody>
          <a:bodyPr>
            <a:normAutofit/>
          </a:bodyPr>
          <a:lstStyle/>
          <a:p>
            <a:pPr algn="r" rtl="1"/>
            <a:r>
              <a:rPr lang="fa-IR" sz="3200" b="1" dirty="0" smtClean="0">
                <a:solidFill>
                  <a:srgbClr val="C00000"/>
                </a:solidFill>
              </a:rPr>
              <a:t>الزامات سال دوم</a:t>
            </a:r>
            <a:endParaRPr lang="en-US" sz="3200" dirty="0"/>
          </a:p>
        </p:txBody>
      </p:sp>
      <p:sp>
        <p:nvSpPr>
          <p:cNvPr id="3" name="Content Placeholder 2"/>
          <p:cNvSpPr>
            <a:spLocks noGrp="1"/>
          </p:cNvSpPr>
          <p:nvPr>
            <p:ph idx="1"/>
          </p:nvPr>
        </p:nvSpPr>
        <p:spPr>
          <a:xfrm>
            <a:off x="142844" y="1214422"/>
            <a:ext cx="8848756" cy="5643578"/>
          </a:xfrm>
        </p:spPr>
        <p:txBody>
          <a:bodyPr>
            <a:normAutofit/>
          </a:bodyPr>
          <a:lstStyle/>
          <a:p>
            <a:pPr lvl="0" algn="r" rtl="1">
              <a:buNone/>
            </a:pPr>
            <a:r>
              <a:rPr lang="fa-IR" sz="2200" dirty="0" smtClean="0">
                <a:cs typeface="B Nazanin" pitchFamily="2" charset="-78"/>
              </a:rPr>
              <a:t>   </a:t>
            </a:r>
            <a:r>
              <a:rPr lang="fa-IR" sz="2400" b="1" dirty="0" smtClean="0">
                <a:solidFill>
                  <a:srgbClr val="00B050"/>
                </a:solidFill>
                <a:cs typeface="B Nazanin" pitchFamily="2" charset="-78"/>
              </a:rPr>
              <a:t>6. </a:t>
            </a:r>
            <a:r>
              <a:rPr lang="ar-SA" sz="2200" dirty="0" smtClean="0">
                <a:cs typeface="B Nazanin" pitchFamily="2" charset="-78"/>
              </a:rPr>
              <a:t>پس از اخذ جوابیه تست های مربوطه از آزمایشگاه های فوق الذکر، فناور موظف است نسبت به نگارش </a:t>
            </a:r>
            <a:r>
              <a:rPr lang="en-US" sz="2200" dirty="0" smtClean="0">
                <a:cs typeface="B Nazanin" pitchFamily="2" charset="-78"/>
              </a:rPr>
              <a:t>Technical File</a:t>
            </a:r>
            <a:r>
              <a:rPr lang="fa-IR" sz="2200" dirty="0" smtClean="0">
                <a:cs typeface="B Nazanin" pitchFamily="2" charset="-78"/>
              </a:rPr>
              <a:t> اقدام نماید.</a:t>
            </a:r>
            <a:endParaRPr lang="en-US" sz="2200" dirty="0" smtClean="0">
              <a:cs typeface="B Nazanin" pitchFamily="2" charset="-78"/>
            </a:endParaRPr>
          </a:p>
          <a:p>
            <a:pPr lvl="0" algn="r" rtl="1">
              <a:buNone/>
            </a:pPr>
            <a:r>
              <a:rPr lang="fa-IR" sz="2200" dirty="0" smtClean="0">
                <a:cs typeface="B Nazanin" pitchFamily="2" charset="-78"/>
              </a:rPr>
              <a:t>   </a:t>
            </a:r>
            <a:r>
              <a:rPr lang="fa-IR" sz="2400" b="1" dirty="0" smtClean="0">
                <a:solidFill>
                  <a:srgbClr val="00B050"/>
                </a:solidFill>
                <a:cs typeface="B Nazanin" pitchFamily="2" charset="-78"/>
              </a:rPr>
              <a:t>7. </a:t>
            </a:r>
            <a:r>
              <a:rPr lang="fa-IR" sz="2200" dirty="0" smtClean="0">
                <a:cs typeface="B Nazanin" pitchFamily="2" charset="-78"/>
              </a:rPr>
              <a:t>پس از آماده شدن </a:t>
            </a:r>
            <a:r>
              <a:rPr lang="en-US" sz="2200" u="sng" dirty="0" smtClean="0">
                <a:cs typeface="B Nazanin" pitchFamily="2" charset="-78"/>
              </a:rPr>
              <a:t>Technical File</a:t>
            </a:r>
            <a:r>
              <a:rPr lang="ar-SA" sz="2200" dirty="0" smtClean="0">
                <a:cs typeface="B Nazanin" pitchFamily="2" charset="-78"/>
              </a:rPr>
              <a:t>و</a:t>
            </a:r>
            <a:r>
              <a:rPr lang="ar-SA" sz="2200" u="sng" dirty="0" smtClean="0">
                <a:cs typeface="B Nazanin" pitchFamily="2" charset="-78"/>
              </a:rPr>
              <a:t> جوابیه تست ها</a:t>
            </a:r>
            <a:r>
              <a:rPr lang="ar-SA" sz="2200" dirty="0" smtClean="0">
                <a:cs typeface="B Nazanin" pitchFamily="2" charset="-78"/>
              </a:rPr>
              <a:t> و </a:t>
            </a:r>
            <a:r>
              <a:rPr lang="ar-SA" sz="2200" u="sng" dirty="0" smtClean="0">
                <a:cs typeface="B Nazanin" pitchFamily="2" charset="-78"/>
              </a:rPr>
              <a:t>گواهی ایزو 13485</a:t>
            </a:r>
            <a:r>
              <a:rPr lang="ar-SA" sz="2200" dirty="0" smtClean="0">
                <a:cs typeface="B Nazanin" pitchFamily="2" charset="-78"/>
              </a:rPr>
              <a:t>از </a:t>
            </a:r>
            <a:r>
              <a:rPr lang="en-US" sz="2200" dirty="0" smtClean="0">
                <a:cs typeface="B Nazanin" pitchFamily="2" charset="-78"/>
              </a:rPr>
              <a:t>CB</a:t>
            </a:r>
            <a:r>
              <a:rPr lang="fa-IR" sz="2200" dirty="0" smtClean="0">
                <a:cs typeface="B Nazanin" pitchFamily="2" charset="-78"/>
              </a:rPr>
              <a:t> های مجاز مورد تایید اداره کل </a:t>
            </a:r>
            <a:r>
              <a:rPr lang="ar-SA" sz="2200" dirty="0" smtClean="0">
                <a:cs typeface="B Nazanin" pitchFamily="2" charset="-78"/>
              </a:rPr>
              <a:t>و</a:t>
            </a:r>
            <a:r>
              <a:rPr lang="ar-SA" sz="2200" u="sng" dirty="0" smtClean="0">
                <a:cs typeface="B Nazanin" pitchFamily="2" charset="-78"/>
              </a:rPr>
              <a:t> جوابیه کارآزمایی بالینی (ایزو 14155)</a:t>
            </a:r>
            <a:r>
              <a:rPr lang="ar-SA" sz="2200" dirty="0" smtClean="0">
                <a:cs typeface="B Nazanin" pitchFamily="2" charset="-78"/>
              </a:rPr>
              <a:t>و</a:t>
            </a:r>
            <a:r>
              <a:rPr lang="ar-SA" sz="2200" u="sng" dirty="0" smtClean="0">
                <a:cs typeface="B Nazanin" pitchFamily="2" charset="-78"/>
              </a:rPr>
              <a:t> جوابیه تست های تداخل الکترو مغناطیس</a:t>
            </a:r>
            <a:r>
              <a:rPr lang="ar-SA" sz="2200" dirty="0" smtClean="0">
                <a:cs typeface="B Nazanin" pitchFamily="2" charset="-78"/>
              </a:rPr>
              <a:t> و...، فناور موظف است اطلاعات و مدارک و مستندات را در پروفایل خود در سامانه </a:t>
            </a:r>
            <a:r>
              <a:rPr lang="en-US" sz="2200" dirty="0" smtClean="0">
                <a:cs typeface="B Nazanin" pitchFamily="2" charset="-78"/>
              </a:rPr>
              <a:t>TTAC</a:t>
            </a:r>
            <a:r>
              <a:rPr lang="fa-IR" sz="2200" dirty="0" smtClean="0">
                <a:cs typeface="B Nazanin" pitchFamily="2" charset="-78"/>
              </a:rPr>
              <a:t> بارگذاری نموده و متعاقبا پیگیری و اصلاحات لازم را در روز های آتی بعمل آورد.</a:t>
            </a:r>
          </a:p>
          <a:p>
            <a:pPr lvl="0" algn="r" rtl="1">
              <a:buNone/>
            </a:pPr>
            <a:endParaRPr lang="en-US" sz="1600" dirty="0" smtClean="0">
              <a:cs typeface="B Nazanin" pitchFamily="2" charset="-78"/>
            </a:endParaRPr>
          </a:p>
          <a:p>
            <a:pPr algn="r" rtl="1">
              <a:buNone/>
            </a:pPr>
            <a:r>
              <a:rPr lang="ar-SA" sz="2200" b="1" dirty="0" smtClean="0">
                <a:cs typeface="B Nazanin" pitchFamily="2" charset="-78"/>
              </a:rPr>
              <a:t>تبصره1:</a:t>
            </a:r>
            <a:r>
              <a:rPr lang="ar-SA" sz="2000" dirty="0" smtClean="0">
                <a:cs typeface="B Nazanin" pitchFamily="2" charset="-78"/>
              </a:rPr>
              <a:t>لازم است فناور تا صدور گواهی مجوز تولید، ناظر فنی شرکت خود را جهت پیگیری مداوم مراحل فوق الذکر با همکاری مرکز (چه حضوری و چه غیر حضوری) به کار گرفته و گزارش اقدامات مداوم خود را در پایش های کارشناسی مرکز با مستندات ارائه نماید.</a:t>
            </a:r>
            <a:endParaRPr lang="en-US" sz="2200" dirty="0" smtClean="0">
              <a:cs typeface="B Nazanin" pitchFamily="2" charset="-78"/>
            </a:endParaRPr>
          </a:p>
          <a:p>
            <a:pPr algn="r" rtl="1">
              <a:buNone/>
            </a:pPr>
            <a:r>
              <a:rPr lang="ar-SA" sz="2200" b="1" dirty="0" smtClean="0">
                <a:cs typeface="B Nazanin" pitchFamily="2" charset="-78"/>
              </a:rPr>
              <a:t>تبصره2:</a:t>
            </a:r>
            <a:r>
              <a:rPr lang="fa-IR" sz="2000" dirty="0" smtClean="0">
                <a:cs typeface="B Nazanin" pitchFamily="2" charset="-78"/>
              </a:rPr>
              <a:t>شرکت موظف است نتایج اقدامات خود در اخذ مجوز های مربوط به اداره استاندارد و اداره کل تجهیزات پزشکی که نهایتا به صورت </a:t>
            </a:r>
            <a:r>
              <a:rPr lang="fa-IR" sz="2000" u="sng" dirty="0" smtClean="0">
                <a:cs typeface="B Nazanin" pitchFamily="2" charset="-78"/>
              </a:rPr>
              <a:t>گواهی مجوز ساخت</a:t>
            </a:r>
            <a:r>
              <a:rPr lang="fa-IR" sz="2000" dirty="0" smtClean="0">
                <a:cs typeface="B Nazanin" pitchFamily="2" charset="-78"/>
              </a:rPr>
              <a:t> و </a:t>
            </a:r>
            <a:r>
              <a:rPr lang="fa-IR" sz="2000" u="sng" dirty="0" smtClean="0">
                <a:cs typeface="B Nazanin" pitchFamily="2" charset="-78"/>
              </a:rPr>
              <a:t>گواهی پروانه استاندارد اجباری</a:t>
            </a:r>
            <a:r>
              <a:rPr lang="fa-IR" sz="2000" dirty="0" smtClean="0">
                <a:cs typeface="B Nazanin" pitchFamily="2" charset="-78"/>
              </a:rPr>
              <a:t> می باشد را در پایان سال دوم (حداکثر تا ماه دوازدهم) جهت طرح در شورا به مرکز ارائه نماید.</a:t>
            </a:r>
            <a:endParaRPr lang="en-US" sz="2200" dirty="0" smtClean="0">
              <a:cs typeface="B Nazanin" pitchFamily="2" charset="-78"/>
            </a:endParaRPr>
          </a:p>
          <a:p>
            <a:pPr algn="r" rtl="1">
              <a:buNone/>
            </a:pPr>
            <a:r>
              <a:rPr lang="fa-IR" sz="2200" b="1" dirty="0" smtClean="0">
                <a:cs typeface="B Nazanin" pitchFamily="2" charset="-78"/>
              </a:rPr>
              <a:t>    </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par>
                                <p:cTn id="26" presetID="32" presetClass="emph" presetSubtype="0" fill="hold" nodeType="withEffect">
                                  <p:stCondLst>
                                    <p:cond delay="0"/>
                                  </p:stCondLst>
                                  <p:childTnLst>
                                    <p:animRot by="120000">
                                      <p:cBhvr>
                                        <p:cTn id="27" dur="100" fill="hold">
                                          <p:stCondLst>
                                            <p:cond delay="0"/>
                                          </p:stCondLst>
                                        </p:cTn>
                                        <p:tgtEl>
                                          <p:spTgt spid="3">
                                            <p:txEl>
                                              <p:pRg st="5" end="5"/>
                                            </p:txEl>
                                          </p:spTgt>
                                        </p:tgtEl>
                                        <p:attrNameLst>
                                          <p:attrName>r</p:attrName>
                                        </p:attrNameLst>
                                      </p:cBhvr>
                                    </p:animRot>
                                    <p:animRot by="-240000">
                                      <p:cBhvr>
                                        <p:cTn id="28" dur="200" fill="hold">
                                          <p:stCondLst>
                                            <p:cond delay="200"/>
                                          </p:stCondLst>
                                        </p:cTn>
                                        <p:tgtEl>
                                          <p:spTgt spid="3">
                                            <p:txEl>
                                              <p:pRg st="5" end="5"/>
                                            </p:txEl>
                                          </p:spTgt>
                                        </p:tgtEl>
                                        <p:attrNameLst>
                                          <p:attrName>r</p:attrName>
                                        </p:attrNameLst>
                                      </p:cBhvr>
                                    </p:animRot>
                                    <p:animRot by="240000">
                                      <p:cBhvr>
                                        <p:cTn id="29" dur="200" fill="hold">
                                          <p:stCondLst>
                                            <p:cond delay="400"/>
                                          </p:stCondLst>
                                        </p:cTn>
                                        <p:tgtEl>
                                          <p:spTgt spid="3">
                                            <p:txEl>
                                              <p:pRg st="5" end="5"/>
                                            </p:txEl>
                                          </p:spTgt>
                                        </p:tgtEl>
                                        <p:attrNameLst>
                                          <p:attrName>r</p:attrName>
                                        </p:attrNameLst>
                                      </p:cBhvr>
                                    </p:animRot>
                                    <p:animRot by="-240000">
                                      <p:cBhvr>
                                        <p:cTn id="30" dur="200" fill="hold">
                                          <p:stCondLst>
                                            <p:cond delay="600"/>
                                          </p:stCondLst>
                                        </p:cTn>
                                        <p:tgtEl>
                                          <p:spTgt spid="3">
                                            <p:txEl>
                                              <p:pRg st="5" end="5"/>
                                            </p:txEl>
                                          </p:spTgt>
                                        </p:tgtEl>
                                        <p:attrNameLst>
                                          <p:attrName>r</p:attrName>
                                        </p:attrNameLst>
                                      </p:cBhvr>
                                    </p:animRot>
                                    <p:animRot by="120000">
                                      <p:cBhvr>
                                        <p:cTn id="31" dur="200" fill="hold">
                                          <p:stCondLst>
                                            <p:cond delay="800"/>
                                          </p:stCondLst>
                                        </p:cTn>
                                        <p:tgtEl>
                                          <p:spTgt spid="3">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85728"/>
            <a:ext cx="8686800" cy="838200"/>
          </a:xfrm>
        </p:spPr>
        <p:txBody>
          <a:bodyPr>
            <a:normAutofit/>
          </a:bodyPr>
          <a:lstStyle/>
          <a:p>
            <a:pPr algn="r" rtl="1"/>
            <a:r>
              <a:rPr lang="fa-IR" sz="3200" b="1" dirty="0" smtClean="0">
                <a:solidFill>
                  <a:srgbClr val="C00000"/>
                </a:solidFill>
              </a:rPr>
              <a:t>الزامات سال دوم</a:t>
            </a:r>
            <a:endParaRPr lang="en-US" sz="3200" dirty="0"/>
          </a:p>
        </p:txBody>
      </p:sp>
      <p:sp>
        <p:nvSpPr>
          <p:cNvPr id="3" name="Content Placeholder 2"/>
          <p:cNvSpPr>
            <a:spLocks noGrp="1"/>
          </p:cNvSpPr>
          <p:nvPr>
            <p:ph idx="1"/>
          </p:nvPr>
        </p:nvSpPr>
        <p:spPr/>
        <p:txBody>
          <a:bodyPr>
            <a:noAutofit/>
          </a:bodyPr>
          <a:lstStyle/>
          <a:p>
            <a:pPr algn="just" rtl="1">
              <a:buNone/>
            </a:pPr>
            <a:r>
              <a:rPr lang="fa-IR" sz="2200" b="1" dirty="0" smtClean="0">
                <a:cs typeface="B Nazanin" pitchFamily="2" charset="-78"/>
              </a:rPr>
              <a:t>   </a:t>
            </a:r>
            <a:r>
              <a:rPr lang="ar-SA" sz="2400" b="1" dirty="0" smtClean="0">
                <a:solidFill>
                  <a:srgbClr val="00B050"/>
                </a:solidFill>
                <a:cs typeface="B Nazanin" pitchFamily="2" charset="-78"/>
              </a:rPr>
              <a:t>8.</a:t>
            </a:r>
            <a:r>
              <a:rPr lang="fa-IR" sz="2200" b="1" dirty="0" smtClean="0">
                <a:cs typeface="B Nazanin" pitchFamily="2" charset="-78"/>
              </a:rPr>
              <a:t> </a:t>
            </a:r>
            <a:r>
              <a:rPr lang="fa-IR" sz="2200" dirty="0" smtClean="0">
                <a:cs typeface="B Nazanin" pitchFamily="2" charset="-78"/>
              </a:rPr>
              <a:t>شرکت هایی که نیاز به اخذ مجوز تولیداز اداره کل تجهیزات پزشکی را ندارند، بایستی در سه ماهه اول سال دوم، نامه بلامانع خود را از اداره کل دریافت و به مرکز ارائه نمایند. لازم به ذکر است این شرکت ها بلافاصله ملزم به شروع اقدامات مربوط به سال سوم این آیین نامه می باشند.</a:t>
            </a:r>
          </a:p>
          <a:p>
            <a:pPr algn="just" rtl="1">
              <a:buNone/>
            </a:pPr>
            <a:endParaRPr lang="en-US" sz="2200" dirty="0" smtClean="0">
              <a:cs typeface="B Nazanin" pitchFamily="2" charset="-78"/>
            </a:endParaRPr>
          </a:p>
          <a:p>
            <a:pPr algn="just" rtl="1">
              <a:buNone/>
            </a:pPr>
            <a:r>
              <a:rPr lang="fa-IR" sz="2200" b="1" dirty="0" smtClean="0">
                <a:cs typeface="B Nazanin" pitchFamily="2" charset="-78"/>
              </a:rPr>
              <a:t>تبصره1:</a:t>
            </a:r>
            <a:r>
              <a:rPr lang="fa-IR" sz="2200" dirty="0" smtClean="0">
                <a:cs typeface="B Nazanin" pitchFamily="2" charset="-78"/>
              </a:rPr>
              <a:t>در آخر سال دوم، فناور بایستی طرح تحلیلی بازار محصول تجاری سازی شده خود را که توسط گروه مشاوره بازار تهیه شده است، جهت ارائه به مرکز رشد آماده و تهیه نماید.</a:t>
            </a:r>
            <a:endParaRPr lang="en-US" sz="2200" dirty="0" smtClean="0">
              <a:cs typeface="B Nazanin" pitchFamily="2" charset="-78"/>
            </a:endParaRPr>
          </a:p>
          <a:p>
            <a:pPr algn="just" rtl="1">
              <a:buNone/>
            </a:pPr>
            <a:r>
              <a:rPr lang="fa-IR" sz="2200" b="1" dirty="0" smtClean="0">
                <a:cs typeface="B Nazanin" pitchFamily="2" charset="-78"/>
              </a:rPr>
              <a:t>تبصره2:</a:t>
            </a:r>
            <a:r>
              <a:rPr lang="fa-IR" sz="2200" dirty="0" smtClean="0">
                <a:cs typeface="B Nazanin" pitchFamily="2" charset="-78"/>
              </a:rPr>
              <a:t> قبل از اخذ مجوز تولید، شرکت حق عقد قرارداد فروش، پیمان کاری و ... را نداشته و مطابق مقررات و آیین نامه های موجود با شرکت رفتار خواهد شد.</a:t>
            </a:r>
            <a:endParaRPr lang="en-US" sz="2200" dirty="0">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rtl="1">
              <a:buNone/>
            </a:pPr>
            <a:r>
              <a:rPr lang="fa-IR" b="1" dirty="0">
                <a:solidFill>
                  <a:srgbClr val="C00000"/>
                </a:solidFill>
                <a:effectLst>
                  <a:outerShdw blurRad="60007" dir="2000400" sy="-30000" kx="-800400" algn="bl" rotWithShape="0">
                    <a:srgbClr val="C00000">
                      <a:alpha val="20000"/>
                    </a:srgbClr>
                  </a:outerShdw>
                </a:effectLst>
              </a:rPr>
              <a:t>الزامات سال </a:t>
            </a:r>
            <a:r>
              <a:rPr lang="fa-IR" b="1" dirty="0" smtClean="0">
                <a:solidFill>
                  <a:srgbClr val="C00000"/>
                </a:solidFill>
                <a:effectLst>
                  <a:outerShdw blurRad="60007" dir="2000400" sy="-30000" kx="-800400" algn="bl" rotWithShape="0">
                    <a:srgbClr val="C00000">
                      <a:alpha val="20000"/>
                    </a:srgbClr>
                  </a:outerShdw>
                </a:effectLst>
              </a:rPr>
              <a:t>سوم </a:t>
            </a:r>
            <a:r>
              <a:rPr lang="fa-IR" b="1" dirty="0">
                <a:solidFill>
                  <a:srgbClr val="C00000"/>
                </a:solidFill>
                <a:effectLst>
                  <a:outerShdw blurRad="60007" dir="2000400" sy="-30000" kx="-800400" algn="bl" rotWithShape="0">
                    <a:srgbClr val="C00000">
                      <a:alpha val="20000"/>
                    </a:srgbClr>
                  </a:outerShdw>
                </a:effectLst>
              </a:rPr>
              <a:t>مرحله رشد</a:t>
            </a:r>
            <a:endParaRPr lang="en-US" b="1" dirty="0">
              <a:solidFill>
                <a:srgbClr val="C00000"/>
              </a:solidFill>
              <a:effectLst>
                <a:outerShdw blurRad="60007" dir="2000400" sy="-30000" kx="-800400" algn="bl" rotWithShape="0">
                  <a:srgbClr val="C00000">
                    <a:alpha val="20000"/>
                  </a:srgbClr>
                </a:outerShdw>
              </a:effectLst>
            </a:endParaRPr>
          </a:p>
          <a:p>
            <a:pPr marL="0" indent="0" algn="ctr" rtl="1">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2714624"/>
            <a:ext cx="7200799" cy="4114415"/>
          </a:xfrm>
          <a:prstGeom prst="rect">
            <a:avLst/>
          </a:prstGeom>
        </p:spPr>
      </p:pic>
    </p:spTree>
    <p:extLst>
      <p:ext uri="{BB962C8B-B14F-4D97-AF65-F5344CB8AC3E}">
        <p14:creationId xmlns:p14="http://schemas.microsoft.com/office/powerpoint/2010/main" val="50854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519098"/>
            <a:ext cx="8686800" cy="838200"/>
          </a:xfrm>
        </p:spPr>
        <p:txBody>
          <a:bodyPr>
            <a:normAutofit fontScale="90000"/>
          </a:bodyPr>
          <a:lstStyle/>
          <a:p>
            <a:pPr lvl="0" algn="r" rtl="1"/>
            <a:r>
              <a:rPr lang="ar-SA" b="1" dirty="0" smtClean="0">
                <a:solidFill>
                  <a:srgbClr val="C00000"/>
                </a:solidFill>
              </a:rPr>
              <a:t>الزامات سال سوم</a:t>
            </a:r>
            <a:r>
              <a:rPr lang="en-US" dirty="0" smtClean="0"/>
              <a:t/>
            </a:r>
            <a:br>
              <a:rPr lang="en-US" dirty="0" smtClean="0"/>
            </a:br>
            <a:endParaRPr lang="en-US" dirty="0"/>
          </a:p>
        </p:txBody>
      </p:sp>
      <p:sp>
        <p:nvSpPr>
          <p:cNvPr id="3" name="Content Placeholder 2"/>
          <p:cNvSpPr>
            <a:spLocks noGrp="1"/>
          </p:cNvSpPr>
          <p:nvPr>
            <p:ph idx="1"/>
          </p:nvPr>
        </p:nvSpPr>
        <p:spPr>
          <a:xfrm>
            <a:off x="142844" y="1071546"/>
            <a:ext cx="8848756" cy="5786454"/>
          </a:xfrm>
        </p:spPr>
        <p:txBody>
          <a:bodyPr>
            <a:normAutofit fontScale="92500"/>
          </a:bodyPr>
          <a:lstStyle/>
          <a:p>
            <a:pPr algn="just" rtl="1">
              <a:buNone/>
            </a:pPr>
            <a:r>
              <a:rPr lang="fa-IR" sz="3000" b="1" dirty="0" smtClean="0">
                <a:cs typeface="B Nazanin" pitchFamily="2" charset="-78"/>
              </a:rPr>
              <a:t>هدف:</a:t>
            </a:r>
            <a:r>
              <a:rPr lang="fa-IR" sz="3000" dirty="0" smtClean="0">
                <a:cs typeface="B Nazanin" pitchFamily="2" charset="-78"/>
              </a:rPr>
              <a:t>بازاریابی و تعیین زیرساخت های تولید و فروش محصول</a:t>
            </a:r>
            <a:endParaRPr lang="en-US" sz="3000" dirty="0" smtClean="0">
              <a:cs typeface="B Nazanin" pitchFamily="2" charset="-78"/>
            </a:endParaRPr>
          </a:p>
          <a:p>
            <a:pPr algn="just" rtl="1">
              <a:buNone/>
            </a:pPr>
            <a:endParaRPr lang="en-US" sz="1400" dirty="0" smtClean="0">
              <a:cs typeface="B Nazanin" pitchFamily="2" charset="-78"/>
            </a:endParaRPr>
          </a:p>
          <a:p>
            <a:pPr lvl="0" algn="just" rtl="1">
              <a:buNone/>
            </a:pPr>
            <a:r>
              <a:rPr lang="fa-IR" sz="2200" dirty="0" smtClean="0">
                <a:cs typeface="B Nazanin" pitchFamily="2" charset="-78"/>
              </a:rPr>
              <a:t>  </a:t>
            </a:r>
            <a:r>
              <a:rPr lang="fa-IR" sz="2600" b="1" dirty="0" smtClean="0">
                <a:cs typeface="B Nazanin" pitchFamily="2" charset="-78"/>
              </a:rPr>
              <a:t> </a:t>
            </a:r>
            <a:r>
              <a:rPr lang="fa-IR" sz="2600" b="1" dirty="0" smtClean="0">
                <a:solidFill>
                  <a:srgbClr val="00B050"/>
                </a:solidFill>
                <a:cs typeface="B Nazanin" pitchFamily="2" charset="-78"/>
              </a:rPr>
              <a:t>1. </a:t>
            </a:r>
            <a:r>
              <a:rPr lang="fa-IR" sz="2200" dirty="0" smtClean="0">
                <a:cs typeface="B Nazanin" pitchFamily="2" charset="-78"/>
              </a:rPr>
              <a:t>شرکت در دوره های توانمند سازی (چه دوره های حضوری و چه مجازی) طبق لیست ذیل:</a:t>
            </a:r>
            <a:endParaRPr lang="en-US" sz="2200" dirty="0" smtClean="0">
              <a:cs typeface="B Nazanin" pitchFamily="2" charset="-78"/>
            </a:endParaRPr>
          </a:p>
          <a:p>
            <a:pPr algn="just" rtl="1"/>
            <a:r>
              <a:rPr lang="fa-IR" sz="2200" dirty="0" smtClean="0">
                <a:cs typeface="B Nazanin" pitchFamily="2" charset="-78"/>
              </a:rPr>
              <a:t>بازار یابی و تعامل با مشتری</a:t>
            </a:r>
            <a:endParaRPr lang="en-US" sz="2200" dirty="0" smtClean="0">
              <a:cs typeface="B Nazanin" pitchFamily="2" charset="-78"/>
            </a:endParaRPr>
          </a:p>
          <a:p>
            <a:pPr algn="just" rtl="1"/>
            <a:r>
              <a:rPr lang="fa-IR" sz="2200" dirty="0" smtClean="0">
                <a:cs typeface="B Nazanin" pitchFamily="2" charset="-78"/>
              </a:rPr>
              <a:t>سفارش و انعقاد قرارداد</a:t>
            </a:r>
            <a:endParaRPr lang="en-US" sz="2200" dirty="0" smtClean="0">
              <a:cs typeface="B Nazanin" pitchFamily="2" charset="-78"/>
            </a:endParaRPr>
          </a:p>
          <a:p>
            <a:pPr algn="just" rtl="1"/>
            <a:r>
              <a:rPr lang="fa-IR" sz="2200" dirty="0" smtClean="0">
                <a:cs typeface="B Nazanin" pitchFamily="2" charset="-78"/>
              </a:rPr>
              <a:t>پرداخت</a:t>
            </a:r>
            <a:endParaRPr lang="en-US" sz="2200" dirty="0" smtClean="0">
              <a:cs typeface="B Nazanin" pitchFamily="2" charset="-78"/>
            </a:endParaRPr>
          </a:p>
          <a:p>
            <a:pPr algn="just" rtl="1"/>
            <a:r>
              <a:rPr lang="fa-IR" sz="2200" dirty="0" smtClean="0">
                <a:cs typeface="B Nazanin" pitchFamily="2" charset="-78"/>
              </a:rPr>
              <a:t>حمل</a:t>
            </a:r>
            <a:endParaRPr lang="en-US" sz="2200" dirty="0" smtClean="0">
              <a:cs typeface="B Nazanin" pitchFamily="2" charset="-78"/>
            </a:endParaRPr>
          </a:p>
          <a:p>
            <a:pPr algn="just" rtl="1"/>
            <a:r>
              <a:rPr lang="fa-IR" sz="2200" dirty="0" smtClean="0">
                <a:cs typeface="B Nazanin" pitchFamily="2" charset="-78"/>
              </a:rPr>
              <a:t>تبلیغات</a:t>
            </a:r>
            <a:endParaRPr lang="en-US" sz="2200" dirty="0" smtClean="0">
              <a:cs typeface="B Nazanin" pitchFamily="2" charset="-78"/>
            </a:endParaRPr>
          </a:p>
          <a:p>
            <a:pPr algn="just" rtl="1"/>
            <a:r>
              <a:rPr lang="fa-IR" sz="2200" dirty="0" smtClean="0">
                <a:cs typeface="B Nazanin" pitchFamily="2" charset="-78"/>
              </a:rPr>
              <a:t>آشنایی با قوانینو اقداماتجهت دانش بنیان شدن</a:t>
            </a:r>
            <a:endParaRPr lang="en-US" sz="2200" dirty="0" smtClean="0">
              <a:cs typeface="B Nazanin" pitchFamily="2" charset="-78"/>
            </a:endParaRPr>
          </a:p>
          <a:p>
            <a:pPr algn="just" rtl="1"/>
            <a:r>
              <a:rPr lang="fa-IR" sz="2200" dirty="0" smtClean="0">
                <a:cs typeface="B Nazanin" pitchFamily="2" charset="-78"/>
              </a:rPr>
              <a:t>اصول شرکت در نمایشگاه های داخلی و خارجی</a:t>
            </a:r>
            <a:endParaRPr lang="en-US" sz="2200" dirty="0" smtClean="0">
              <a:cs typeface="B Nazanin" pitchFamily="2" charset="-78"/>
            </a:endParaRPr>
          </a:p>
          <a:p>
            <a:pPr algn="just" rtl="1"/>
            <a:r>
              <a:rPr lang="fa-IR" sz="2200" dirty="0" smtClean="0">
                <a:cs typeface="B Nazanin" pitchFamily="2" charset="-78"/>
              </a:rPr>
              <a:t>اصول بازاریابی بین المللی و صادرات</a:t>
            </a:r>
          </a:p>
          <a:p>
            <a:pPr algn="just" rtl="1">
              <a:buNone/>
            </a:pPr>
            <a:endParaRPr lang="en-US" sz="2200" dirty="0" smtClean="0">
              <a:cs typeface="B Nazanin" pitchFamily="2" charset="-78"/>
            </a:endParaRPr>
          </a:p>
          <a:p>
            <a:pPr algn="just" rtl="1">
              <a:buNone/>
            </a:pPr>
            <a:r>
              <a:rPr lang="fa-IR" sz="2400" b="1" dirty="0" smtClean="0">
                <a:cs typeface="B Nazanin" pitchFamily="2" charset="-78"/>
              </a:rPr>
              <a:t>تبصره1:</a:t>
            </a:r>
            <a:r>
              <a:rPr lang="fa-IR" sz="2400" dirty="0" smtClean="0">
                <a:cs typeface="B Nazanin" pitchFamily="2" charset="-78"/>
              </a:rPr>
              <a:t> مجموع ساعات شرکت در دوره های حضوری، حداقل 42 ساعت می باشد. درصورت عدم شرکت در دوره های حضوری، فناور می بایست دو برابر زمان ذکر شده در کلاس های مجازی مصوب سامانه دفتر توسعه فناوری وزارت بهداشت(</a:t>
            </a:r>
            <a:r>
              <a:rPr lang="en-US" sz="2400" u="sng" dirty="0" smtClean="0">
                <a:cs typeface="B Nazanin" pitchFamily="2" charset="-78"/>
              </a:rPr>
              <a:t>htdo.tums.ac.ir</a:t>
            </a:r>
            <a:r>
              <a:rPr lang="fa-IR" sz="2400" dirty="0" smtClean="0">
                <a:cs typeface="B Nazanin" pitchFamily="2" charset="-78"/>
              </a:rPr>
              <a:t>)، شرکت نماید.(84ساعت)</a:t>
            </a:r>
            <a:endParaRPr lang="en-US" sz="2400" dirty="0" smtClean="0">
              <a:cs typeface="B Nazanin" pitchFamily="2" charset="-78"/>
            </a:endParaRPr>
          </a:p>
          <a:p>
            <a:pPr algn="r" rt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additive="base">
                                        <p:cTn id="3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 calcmode="lin" valueType="num">
                                      <p:cBhvr additive="base">
                                        <p:cTn id="3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 calcmode="lin" valueType="num">
                                      <p:cBhvr additive="base">
                                        <p:cTn id="4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85728"/>
            <a:ext cx="8686800" cy="838200"/>
          </a:xfrm>
        </p:spPr>
        <p:txBody>
          <a:bodyPr>
            <a:normAutofit/>
          </a:bodyPr>
          <a:lstStyle/>
          <a:p>
            <a:pPr algn="r" rtl="1"/>
            <a:r>
              <a:rPr lang="ar-SA" sz="3200" b="1" dirty="0" smtClean="0">
                <a:solidFill>
                  <a:srgbClr val="C00000"/>
                </a:solidFill>
              </a:rPr>
              <a:t>الزامات سال سوم</a:t>
            </a:r>
            <a:endParaRPr lang="en-US" sz="3200" dirty="0"/>
          </a:p>
        </p:txBody>
      </p:sp>
      <p:sp>
        <p:nvSpPr>
          <p:cNvPr id="3" name="Content Placeholder 2"/>
          <p:cNvSpPr>
            <a:spLocks noGrp="1"/>
          </p:cNvSpPr>
          <p:nvPr>
            <p:ph idx="1"/>
          </p:nvPr>
        </p:nvSpPr>
        <p:spPr>
          <a:xfrm>
            <a:off x="285720" y="1214422"/>
            <a:ext cx="8705880" cy="5286412"/>
          </a:xfrm>
        </p:spPr>
        <p:txBody>
          <a:bodyPr>
            <a:normAutofit fontScale="92500" lnSpcReduction="20000"/>
          </a:bodyPr>
          <a:lstStyle/>
          <a:p>
            <a:pPr lvl="0" algn="just" rtl="1">
              <a:buNone/>
            </a:pPr>
            <a:r>
              <a:rPr lang="fa-IR" sz="2400" dirty="0" smtClean="0">
                <a:cs typeface="B Nazanin" pitchFamily="2" charset="-78"/>
              </a:rPr>
              <a:t>   </a:t>
            </a:r>
            <a:r>
              <a:rPr lang="fa-IR" sz="2600" b="1" dirty="0" smtClean="0">
                <a:solidFill>
                  <a:srgbClr val="00B050"/>
                </a:solidFill>
                <a:cs typeface="B Nazanin" pitchFamily="2" charset="-78"/>
              </a:rPr>
              <a:t>2. </a:t>
            </a:r>
            <a:r>
              <a:rPr lang="fa-IR" sz="2400" dirty="0" smtClean="0">
                <a:cs typeface="B Nazanin" pitchFamily="2" charset="-78"/>
              </a:rPr>
              <a:t>در اول سال سوم تعیین برنامه و پلن بازاریابی و فروش محصول براساس تحلیل بعمل آمده در آخر سال دوم با حضور مسئولین مرکز الزامی می باشد.</a:t>
            </a:r>
            <a:endParaRPr lang="en-US" sz="2400" dirty="0" smtClean="0">
              <a:cs typeface="B Nazanin" pitchFamily="2" charset="-78"/>
            </a:endParaRPr>
          </a:p>
          <a:p>
            <a:pPr lvl="0" algn="just" rtl="1">
              <a:buNone/>
            </a:pPr>
            <a:r>
              <a:rPr lang="fa-IR" sz="2400" dirty="0" smtClean="0">
                <a:cs typeface="B Nazanin" pitchFamily="2" charset="-78"/>
              </a:rPr>
              <a:t>   </a:t>
            </a:r>
            <a:r>
              <a:rPr lang="fa-IR" sz="2600" b="1" dirty="0" smtClean="0">
                <a:solidFill>
                  <a:srgbClr val="00B050"/>
                </a:solidFill>
                <a:cs typeface="B Nazanin" pitchFamily="2" charset="-78"/>
              </a:rPr>
              <a:t>3. </a:t>
            </a:r>
            <a:r>
              <a:rPr lang="fa-IR" sz="2400" dirty="0" smtClean="0">
                <a:cs typeface="B Nazanin" pitchFamily="2" charset="-78"/>
              </a:rPr>
              <a:t>شرکت فناور با عنایت به اخذ مجوز  تولید و طرح و برنامه تولید انبوه، موظف است ساختار عملیاتی شرکت را تعیین و میزان سهم و مشارکت افراد و سرمایه گذاری آنها برای ادامه تولید، و یا نیاز به سرمایه گذاری جدید را مشخص و نفراتی که تحت حمایت بیمه ای کامل شرکت خواهند بود را طبق لیست مرکز مشخص و بصورت رسمی اعلام نماید.</a:t>
            </a:r>
            <a:endParaRPr lang="en-US" sz="2400" dirty="0" smtClean="0">
              <a:cs typeface="B Nazanin" pitchFamily="2" charset="-78"/>
            </a:endParaRPr>
          </a:p>
          <a:p>
            <a:pPr lvl="0" algn="just" rtl="1">
              <a:buNone/>
            </a:pPr>
            <a:r>
              <a:rPr lang="fa-IR" sz="2400" dirty="0" smtClean="0">
                <a:cs typeface="B Nazanin" pitchFamily="2" charset="-78"/>
              </a:rPr>
              <a:t>   </a:t>
            </a:r>
            <a:r>
              <a:rPr lang="fa-IR" sz="2600" b="1" dirty="0" smtClean="0">
                <a:solidFill>
                  <a:srgbClr val="00B050"/>
                </a:solidFill>
                <a:cs typeface="B Nazanin" pitchFamily="2" charset="-78"/>
              </a:rPr>
              <a:t>4. </a:t>
            </a:r>
            <a:r>
              <a:rPr lang="fa-IR" sz="2400" dirty="0" smtClean="0">
                <a:cs typeface="B Nazanin" pitchFamily="2" charset="-78"/>
              </a:rPr>
              <a:t>شرکت موظف است هر ماه لیست بیمه کارکنان خود را بصورت رسمی به کارشناس نظارت مرکز ارائه نماید.</a:t>
            </a:r>
            <a:endParaRPr lang="en-US" sz="2400" dirty="0" smtClean="0">
              <a:cs typeface="B Nazanin" pitchFamily="2" charset="-78"/>
            </a:endParaRPr>
          </a:p>
          <a:p>
            <a:pPr lvl="0" algn="just" rtl="1">
              <a:buNone/>
            </a:pPr>
            <a:r>
              <a:rPr lang="fa-IR" sz="2400" dirty="0" smtClean="0">
                <a:cs typeface="B Nazanin" pitchFamily="2" charset="-78"/>
              </a:rPr>
              <a:t>   </a:t>
            </a:r>
            <a:r>
              <a:rPr lang="fa-IR" sz="2600" b="1" dirty="0" smtClean="0">
                <a:solidFill>
                  <a:srgbClr val="00B050"/>
                </a:solidFill>
                <a:cs typeface="B Nazanin" pitchFamily="2" charset="-78"/>
              </a:rPr>
              <a:t>5. </a:t>
            </a:r>
            <a:r>
              <a:rPr lang="fa-IR" sz="2400" dirty="0" smtClean="0">
                <a:cs typeface="B Nazanin" pitchFamily="2" charset="-78"/>
              </a:rPr>
              <a:t>شرکت به منظور صدور فاکتور فروش بایستی با مراجعه به حوزه مالیاتی خود، ضمن هماهنگی، گواهی ارزش افزوده خود را دریافت نماید.</a:t>
            </a:r>
            <a:endParaRPr lang="en-US" sz="2400" dirty="0" smtClean="0">
              <a:cs typeface="B Nazanin" pitchFamily="2" charset="-78"/>
            </a:endParaRPr>
          </a:p>
          <a:p>
            <a:pPr lvl="0" algn="just" rtl="1">
              <a:buNone/>
            </a:pPr>
            <a:r>
              <a:rPr lang="fa-IR" sz="2400" dirty="0" smtClean="0">
                <a:cs typeface="B Nazanin" pitchFamily="2" charset="-78"/>
              </a:rPr>
              <a:t>   </a:t>
            </a:r>
            <a:r>
              <a:rPr lang="fa-IR" sz="2600" b="1" dirty="0" smtClean="0">
                <a:solidFill>
                  <a:srgbClr val="00B050"/>
                </a:solidFill>
                <a:cs typeface="B Nazanin" pitchFamily="2" charset="-78"/>
              </a:rPr>
              <a:t>6. </a:t>
            </a:r>
            <a:r>
              <a:rPr lang="fa-IR" sz="2400" dirty="0" smtClean="0">
                <a:cs typeface="B Nazanin" pitchFamily="2" charset="-78"/>
              </a:rPr>
              <a:t>فناور موظف است واحد </a:t>
            </a:r>
            <a:r>
              <a:rPr lang="en-US" sz="2400" dirty="0" smtClean="0">
                <a:cs typeface="B Nazanin" pitchFamily="2" charset="-78"/>
              </a:rPr>
              <a:t>R&amp;D</a:t>
            </a:r>
            <a:r>
              <a:rPr lang="fa-IR" sz="2400" dirty="0" smtClean="0">
                <a:cs typeface="B Nazanin" pitchFamily="2" charset="-78"/>
              </a:rPr>
              <a:t> و </a:t>
            </a:r>
            <a:r>
              <a:rPr lang="en-US" sz="2400" dirty="0" smtClean="0">
                <a:cs typeface="B Nazanin" pitchFamily="2" charset="-78"/>
              </a:rPr>
              <a:t>QC</a:t>
            </a:r>
            <a:r>
              <a:rPr lang="fa-IR" sz="2400" dirty="0" smtClean="0">
                <a:cs typeface="B Nazanin" pitchFamily="2" charset="-78"/>
              </a:rPr>
              <a:t> متناسب با ساختار شرکت تولیدی خود را ایجاد و فعال نماید.</a:t>
            </a:r>
            <a:endParaRPr lang="en-US" sz="2400" dirty="0" smtClean="0">
              <a:cs typeface="B Nazanin" pitchFamily="2" charset="-78"/>
            </a:endParaRPr>
          </a:p>
          <a:p>
            <a:pPr lvl="0" algn="just" rtl="1">
              <a:buNone/>
            </a:pPr>
            <a:r>
              <a:rPr lang="fa-IR" sz="2400" dirty="0" smtClean="0">
                <a:cs typeface="B Nazanin" pitchFamily="2" charset="-78"/>
              </a:rPr>
              <a:t>  </a:t>
            </a:r>
            <a:r>
              <a:rPr lang="fa-IR" sz="2600" b="1" dirty="0" smtClean="0">
                <a:solidFill>
                  <a:srgbClr val="00B050"/>
                </a:solidFill>
                <a:cs typeface="B Nazanin" pitchFamily="2" charset="-78"/>
              </a:rPr>
              <a:t> 7. </a:t>
            </a:r>
            <a:r>
              <a:rPr lang="fa-IR" sz="2400" dirty="0" smtClean="0">
                <a:cs typeface="B Nazanin" pitchFamily="2" charset="-78"/>
              </a:rPr>
              <a:t>شرکت موظف است پس از شروع فروش داخلی محصول خود بصورت محدود، در فاصله سه ماهه آخر سال دوم و سه ماهه اول سال سوم، نسبت به اخذ مجوزها و تاییدات لازم جهت صادرات خود اقدامات لازم را بعمل آورد که شامل:  طرح توجیهی بازاریابی خارجی محصول خود و پلن و برنامه مربوطه- پیگیری مجوز های مربوطه از سازمان غذا و دارو اعم از </a:t>
            </a:r>
            <a:r>
              <a:rPr lang="en-US" sz="2400" dirty="0" smtClean="0">
                <a:cs typeface="B Nazanin" pitchFamily="2" charset="-78"/>
              </a:rPr>
              <a:t>CE</a:t>
            </a:r>
            <a:r>
              <a:rPr lang="fa-IR" sz="2400" dirty="0" smtClean="0">
                <a:cs typeface="B Nazanin" pitchFamily="2" charset="-78"/>
              </a:rPr>
              <a:t> و...- اخذ کارت بازرگانی با هماهنگی مرکز با سازمان های دخیل در صادرات استانی و کشوری</a:t>
            </a:r>
            <a:endParaRPr lang="en-US" sz="2400" dirty="0" smtClean="0">
              <a:cs typeface="B Nazanin" pitchFamily="2" charset="-78"/>
            </a:endParaRPr>
          </a:p>
          <a:p>
            <a:pPr algn="just" rtl="1">
              <a:buNone/>
            </a:pP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 calcmode="lin" valueType="num">
                                      <p:cBhvr additive="base">
                                        <p:cTn id="3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85728"/>
            <a:ext cx="8686800" cy="838200"/>
          </a:xfrm>
        </p:spPr>
        <p:txBody>
          <a:bodyPr>
            <a:normAutofit/>
          </a:bodyPr>
          <a:lstStyle/>
          <a:p>
            <a:pPr algn="r" rtl="1"/>
            <a:r>
              <a:rPr lang="ar-SA" sz="3200" b="1" dirty="0" smtClean="0">
                <a:solidFill>
                  <a:srgbClr val="C00000"/>
                </a:solidFill>
              </a:rPr>
              <a:t>الزامات سال سوم</a:t>
            </a:r>
            <a:endParaRPr lang="en-US" sz="3200" dirty="0"/>
          </a:p>
        </p:txBody>
      </p:sp>
      <p:sp>
        <p:nvSpPr>
          <p:cNvPr id="3" name="Content Placeholder 2"/>
          <p:cNvSpPr>
            <a:spLocks noGrp="1"/>
          </p:cNvSpPr>
          <p:nvPr>
            <p:ph idx="1"/>
          </p:nvPr>
        </p:nvSpPr>
        <p:spPr>
          <a:xfrm>
            <a:off x="304800" y="1285860"/>
            <a:ext cx="8686800" cy="5357850"/>
          </a:xfrm>
        </p:spPr>
        <p:txBody>
          <a:bodyPr>
            <a:normAutofit fontScale="92500" lnSpcReduction="10000"/>
          </a:bodyPr>
          <a:lstStyle/>
          <a:p>
            <a:pPr lvl="0" algn="just" rtl="1">
              <a:buNone/>
            </a:pPr>
            <a:r>
              <a:rPr lang="fa-IR" sz="2800" dirty="0" smtClean="0">
                <a:cs typeface="B Nazanin" pitchFamily="2" charset="-78"/>
              </a:rPr>
              <a:t>   </a:t>
            </a:r>
            <a:r>
              <a:rPr lang="fa-IR" sz="2800" b="1" dirty="0" smtClean="0">
                <a:solidFill>
                  <a:srgbClr val="00B050"/>
                </a:solidFill>
                <a:cs typeface="B Nazanin" pitchFamily="2" charset="-78"/>
              </a:rPr>
              <a:t>8. </a:t>
            </a:r>
            <a:r>
              <a:rPr lang="fa-IR" sz="2400" dirty="0" smtClean="0">
                <a:cs typeface="B Nazanin" pitchFamily="2" charset="-78"/>
              </a:rPr>
              <a:t>شرکت می بایست زیرساخت تولید انبوه محصول را (برون سپاری تولید قطعات در خارج از مرکز و مونتاژ در مرکز</a:t>
            </a:r>
            <a:r>
              <a:rPr lang="fa-IR" sz="2400" b="1" dirty="0" smtClean="0">
                <a:cs typeface="B Nazanin" pitchFamily="2" charset="-78"/>
              </a:rPr>
              <a:t>-</a:t>
            </a:r>
            <a:r>
              <a:rPr lang="fa-IR" sz="2400" dirty="0" smtClean="0">
                <a:cs typeface="B Nazanin" pitchFamily="2" charset="-78"/>
              </a:rPr>
              <a:t> تولید و مونتاژ مستقل خارج از مرکز</a:t>
            </a:r>
            <a:r>
              <a:rPr lang="fa-IR" sz="2400" b="1" dirty="0" smtClean="0">
                <a:cs typeface="B Nazanin" pitchFamily="2" charset="-78"/>
              </a:rPr>
              <a:t>-</a:t>
            </a:r>
            <a:r>
              <a:rPr lang="fa-IR" sz="2400" dirty="0" smtClean="0">
                <a:cs typeface="B Nazanin" pitchFamily="2" charset="-78"/>
              </a:rPr>
              <a:t> تولید و مونتاژ مستقل داخل مرکز) شفاف سازی نماید.</a:t>
            </a:r>
            <a:endParaRPr lang="en-US" sz="2400" dirty="0" smtClean="0">
              <a:cs typeface="B Nazanin" pitchFamily="2" charset="-78"/>
            </a:endParaRPr>
          </a:p>
          <a:p>
            <a:pPr lvl="0" algn="just" rtl="1">
              <a:buNone/>
            </a:pPr>
            <a:r>
              <a:rPr lang="fa-IR" sz="2800" dirty="0" smtClean="0">
                <a:cs typeface="B Nazanin" pitchFamily="2" charset="-78"/>
              </a:rPr>
              <a:t>   </a:t>
            </a:r>
            <a:r>
              <a:rPr lang="fa-IR" sz="2800" b="1" dirty="0" smtClean="0">
                <a:solidFill>
                  <a:srgbClr val="00B050"/>
                </a:solidFill>
                <a:cs typeface="B Nazanin" pitchFamily="2" charset="-78"/>
              </a:rPr>
              <a:t>9. </a:t>
            </a:r>
            <a:r>
              <a:rPr lang="fa-IR" sz="2400" dirty="0" smtClean="0">
                <a:cs typeface="B Nazanin" pitchFamily="2" charset="-78"/>
              </a:rPr>
              <a:t>شرکت فناور بایستی براساس نظر مشاوره ای مشاوران بازاریابی و فروش دانشگاه و تحلیل بعمل آمده در آخر سال دوم، نسبت به ایجاد ساختار فروش و ... با هماهنگی مسئولین مرکز و تعیین استراتژی های فروش و شروع عملیات فروش اقدام نماید.</a:t>
            </a:r>
            <a:endParaRPr lang="en-US" sz="2400" dirty="0" smtClean="0">
              <a:cs typeface="B Nazanin" pitchFamily="2" charset="-78"/>
            </a:endParaRPr>
          </a:p>
          <a:p>
            <a:pPr lvl="0" algn="just" rtl="1">
              <a:buNone/>
            </a:pPr>
            <a:r>
              <a:rPr lang="fa-IR" sz="2800" dirty="0" smtClean="0">
                <a:cs typeface="B Nazanin" pitchFamily="2" charset="-78"/>
              </a:rPr>
              <a:t>   </a:t>
            </a:r>
            <a:r>
              <a:rPr lang="fa-IR" sz="2800" b="1" dirty="0" smtClean="0">
                <a:solidFill>
                  <a:srgbClr val="00B050"/>
                </a:solidFill>
                <a:cs typeface="B Nazanin" pitchFamily="2" charset="-78"/>
              </a:rPr>
              <a:t>10. </a:t>
            </a:r>
            <a:r>
              <a:rPr lang="fa-IR" sz="2400" dirty="0" smtClean="0">
                <a:cs typeface="B Nazanin" pitchFamily="2" charset="-78"/>
              </a:rPr>
              <a:t>شرکت فناور موظف است میزان فروش داخلی و صادرات ماهانه خود را طبق لیست های استاندارد مرکز بصورت ماهانه و طی پایش کارشناسی مرکز و با ارائه فاکتور و یا قرارداد معتبر، اعلام نماید.</a:t>
            </a:r>
            <a:endParaRPr lang="en-US" sz="2400" dirty="0" smtClean="0">
              <a:cs typeface="B Nazanin" pitchFamily="2" charset="-78"/>
            </a:endParaRPr>
          </a:p>
          <a:p>
            <a:pPr lvl="0" algn="just" rtl="1">
              <a:buNone/>
            </a:pPr>
            <a:r>
              <a:rPr lang="fa-IR" sz="2800" dirty="0" smtClean="0">
                <a:cs typeface="B Nazanin" pitchFamily="2" charset="-78"/>
              </a:rPr>
              <a:t>    </a:t>
            </a:r>
            <a:r>
              <a:rPr lang="fa-IR" sz="2800" b="1" dirty="0" smtClean="0">
                <a:solidFill>
                  <a:srgbClr val="00B050"/>
                </a:solidFill>
                <a:cs typeface="B Nazanin" pitchFamily="2" charset="-78"/>
              </a:rPr>
              <a:t>11. </a:t>
            </a:r>
            <a:r>
              <a:rPr lang="fa-IR" sz="2400" dirty="0" smtClean="0">
                <a:cs typeface="B Nazanin" pitchFamily="2" charset="-78"/>
              </a:rPr>
              <a:t>فناور می بایستی جلسه ارزیابی و امکان دانش بنیان شدن محصول شرکت خود را در </a:t>
            </a:r>
            <a:r>
              <a:rPr lang="fa-IR" sz="2400" u="sng" dirty="0" smtClean="0">
                <a:cs typeface="B Nazanin" pitchFamily="2" charset="-78"/>
              </a:rPr>
              <a:t>سه ماهه اول</a:t>
            </a:r>
            <a:r>
              <a:rPr lang="fa-IR" sz="2400" dirty="0" smtClean="0">
                <a:cs typeface="B Nazanin" pitchFamily="2" charset="-78"/>
              </a:rPr>
              <a:t> سال سوم با مسئولین مرکز پیگیری نموده و پس از طی جلسات هماهنگی و کارشناسی، نسبت به ثبت نام و بارگذاری مستندات در سامانه دانش بنیان با هماهنگی کارشناسان مرکز در </a:t>
            </a:r>
            <a:r>
              <a:rPr lang="fa-IR" sz="2400" u="sng" dirty="0" smtClean="0">
                <a:cs typeface="B Nazanin" pitchFamily="2" charset="-78"/>
              </a:rPr>
              <a:t>سه ماهه دوم</a:t>
            </a:r>
            <a:r>
              <a:rPr lang="fa-IR" sz="2400" dirty="0" smtClean="0">
                <a:cs typeface="B Nazanin" pitchFamily="2" charset="-78"/>
              </a:rPr>
              <a:t> سال سوم اقدام نموده و پیگیری ارزیابی نهایی توسط کارگزاران تا مرحله اخذ مجوز دانش بنیان، را بعمل آورد. و همچنین سرتیفیکیت و عنوان دانش بنیان را تا آخر سه ماهه چهارم به مرکز ارائه نماید.</a:t>
            </a:r>
            <a:endParaRPr lang="en-US" sz="2400" dirty="0" smtClean="0">
              <a:cs typeface="B Nazanin" pitchFamily="2" charset="-78"/>
            </a:endParaRPr>
          </a:p>
          <a:p>
            <a:pPr algn="r" rt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3346"/>
            <a:ext cx="8686800" cy="838200"/>
          </a:xfrm>
        </p:spPr>
        <p:txBody>
          <a:bodyPr>
            <a:normAutofit/>
          </a:bodyPr>
          <a:lstStyle/>
          <a:p>
            <a:pPr algn="r" rtl="1"/>
            <a:r>
              <a:rPr lang="ar-SA" sz="3200" b="1" dirty="0" smtClean="0">
                <a:solidFill>
                  <a:srgbClr val="C00000"/>
                </a:solidFill>
              </a:rPr>
              <a:t>الزامات سال سوم</a:t>
            </a:r>
            <a:endParaRPr lang="en-US" sz="3200" dirty="0"/>
          </a:p>
        </p:txBody>
      </p:sp>
      <p:sp>
        <p:nvSpPr>
          <p:cNvPr id="3" name="Content Placeholder 2"/>
          <p:cNvSpPr>
            <a:spLocks noGrp="1"/>
          </p:cNvSpPr>
          <p:nvPr>
            <p:ph idx="1"/>
          </p:nvPr>
        </p:nvSpPr>
        <p:spPr>
          <a:xfrm>
            <a:off x="304800" y="1285860"/>
            <a:ext cx="8686800" cy="5357850"/>
          </a:xfrm>
        </p:spPr>
        <p:txBody>
          <a:bodyPr>
            <a:normAutofit fontScale="70000" lnSpcReduction="20000"/>
          </a:bodyPr>
          <a:lstStyle/>
          <a:p>
            <a:pPr lvl="0" algn="just" rtl="1">
              <a:buNone/>
            </a:pPr>
            <a:r>
              <a:rPr lang="fa-IR" sz="3100" dirty="0" smtClean="0">
                <a:cs typeface="B Nazanin" pitchFamily="2" charset="-78"/>
              </a:rPr>
              <a:t>   </a:t>
            </a:r>
            <a:r>
              <a:rPr lang="fa-IR" sz="3400" b="1" dirty="0" smtClean="0">
                <a:solidFill>
                  <a:srgbClr val="00B050"/>
                </a:solidFill>
                <a:cs typeface="B Nazanin" pitchFamily="2" charset="-78"/>
              </a:rPr>
              <a:t>12. </a:t>
            </a:r>
            <a:r>
              <a:rPr lang="fa-IR" sz="3100" dirty="0" smtClean="0">
                <a:cs typeface="B Nazanin" pitchFamily="2" charset="-78"/>
              </a:rPr>
              <a:t>در انتهای سال سوم با توجه به اخذ مجوزهای استاندارد، تولید، دانش بنیان و دیگر مجوزهای مورد نیاز محصول تجاری شده، و همچنین بازارسازی و بازاریابی ، شرکت موظف است ضمن ارائه مستندات و گواهی های مربوطه فوق الذکر به کارشناس مرکز، برنامه و پلن پیشنهادی برای سال چهارم را با هماهنگی مرکز بعمل آورده و جهت طرح در شورا برای ادامه فعالیت یا خروج موفق طرح از مرکز رشد ارائه نماید.</a:t>
            </a:r>
          </a:p>
          <a:p>
            <a:pPr lvl="0" algn="just" rtl="1">
              <a:buNone/>
            </a:pPr>
            <a:endParaRPr lang="en-US" sz="3100" dirty="0" smtClean="0">
              <a:cs typeface="B Nazanin" pitchFamily="2" charset="-78"/>
            </a:endParaRPr>
          </a:p>
          <a:p>
            <a:pPr algn="just" rtl="1">
              <a:buNone/>
            </a:pPr>
            <a:r>
              <a:rPr lang="fa-IR" sz="3100" b="1" dirty="0" smtClean="0">
                <a:cs typeface="B Nazanin" pitchFamily="2" charset="-78"/>
              </a:rPr>
              <a:t>تبصره1:</a:t>
            </a:r>
            <a:r>
              <a:rPr lang="fa-IR" sz="3100" dirty="0" smtClean="0">
                <a:cs typeface="B Nazanin" pitchFamily="2" charset="-78"/>
              </a:rPr>
              <a:t> درصورت طولانی بودن مراحل اخذ مجوزها توسط شرکت ها در آخر سال سوم، با درخواست فناور و ذکر دلایل طولانی شدن پروسه، درصورتیکه کارشناس مرکز نیز مراحل پیگیری ممتد و خستگی ناپذیر فناور و شرکت را تایید نماید و درصورتیکه در مدت حداکثر 6 ماه فناور بتواند کلیه مستندات و مجوزهای درخواستی را ارائه نماید، با تصویب شورای مرکز فناور می تواند تا نیمه ی سال چهارم نیز مستندات خود را تحویل و در مرکز حضور داشته باشد.</a:t>
            </a:r>
            <a:endParaRPr lang="en-US" sz="3100" dirty="0" smtClean="0">
              <a:cs typeface="B Nazanin" pitchFamily="2" charset="-78"/>
            </a:endParaRPr>
          </a:p>
          <a:p>
            <a:pPr algn="just" rtl="1">
              <a:buNone/>
            </a:pPr>
            <a:r>
              <a:rPr lang="fa-IR" sz="3100" b="1" dirty="0" smtClean="0">
                <a:cs typeface="B Nazanin" pitchFamily="2" charset="-78"/>
              </a:rPr>
              <a:t>تبصره2:</a:t>
            </a:r>
            <a:r>
              <a:rPr lang="fa-IR" sz="3100" dirty="0" smtClean="0">
                <a:cs typeface="B Nazanin" pitchFamily="2" charset="-78"/>
              </a:rPr>
              <a:t> کارشناس مرکز موظف است تا 6 ماه و برای بار دوم تا 3 ماه قبل از اتمام دوره سه ساله، پیش نویس نامه اطلاع رسانی اتمام دوره رشد یافتگی سه ساله فناور را آماده و با امضای رئیس مرکز به فناور ابلاغ نماید تا شرکت مربوطه بتواند اقدامات لازم را در مدت باقیمانده به انجام برساند.</a:t>
            </a:r>
            <a:endParaRPr lang="en-US" sz="3100" dirty="0" smtClean="0">
              <a:cs typeface="B Nazanin" pitchFamily="2" charset="-78"/>
            </a:endParaRPr>
          </a:p>
          <a:p>
            <a:pPr algn="just" rtl="1">
              <a:buNone/>
            </a:pPr>
            <a:r>
              <a:rPr lang="fa-IR" sz="3100" b="1" dirty="0" smtClean="0">
                <a:cs typeface="B Nazanin" pitchFamily="2" charset="-78"/>
              </a:rPr>
              <a:t>تبصره3:</a:t>
            </a:r>
            <a:r>
              <a:rPr lang="fa-IR" sz="3100" dirty="0" smtClean="0">
                <a:cs typeface="B Nazanin" pitchFamily="2" charset="-78"/>
              </a:rPr>
              <a:t>مرکز موظف است با ارزیابی کامل و پایش جامع عملکرد 3 سال و9 ماه فناور (در قالب فرمت یا فرمی جامع) یک چشم انداز کلی از طرح و فناور مربوطه آماده و به شورا ارائه نماید تا شورا برای ادامه فعالیت (در سال های 4 و 5) و یا خروج موفق تصمیم گیری لازم را بعمل آورد.</a:t>
            </a:r>
            <a:endParaRPr lang="en-US" sz="3100" dirty="0" smtClean="0">
              <a:cs typeface="B Nazanin" pitchFamily="2" charset="-78"/>
            </a:endParaRPr>
          </a:p>
          <a:p>
            <a:pPr algn="r" rt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85728"/>
            <a:ext cx="8686800" cy="838200"/>
          </a:xfrm>
        </p:spPr>
        <p:txBody>
          <a:bodyPr>
            <a:normAutofit/>
          </a:bodyPr>
          <a:lstStyle/>
          <a:p>
            <a:pPr algn="r" rtl="1"/>
            <a:r>
              <a:rPr lang="ar-SA" sz="3200" b="1" dirty="0" smtClean="0">
                <a:solidFill>
                  <a:srgbClr val="C00000"/>
                </a:solidFill>
              </a:rPr>
              <a:t>الزامات سال سوم</a:t>
            </a:r>
            <a:endParaRPr lang="en-US" sz="3200" dirty="0"/>
          </a:p>
        </p:txBody>
      </p:sp>
      <p:sp>
        <p:nvSpPr>
          <p:cNvPr id="3" name="Content Placeholder 2"/>
          <p:cNvSpPr>
            <a:spLocks noGrp="1"/>
          </p:cNvSpPr>
          <p:nvPr>
            <p:ph idx="1"/>
          </p:nvPr>
        </p:nvSpPr>
        <p:spPr>
          <a:xfrm>
            <a:off x="304800" y="1214422"/>
            <a:ext cx="8686800" cy="5643578"/>
          </a:xfrm>
        </p:spPr>
        <p:txBody>
          <a:bodyPr>
            <a:normAutofit fontScale="55000" lnSpcReduction="20000"/>
          </a:bodyPr>
          <a:lstStyle/>
          <a:p>
            <a:pPr algn="just" rtl="1">
              <a:buNone/>
            </a:pPr>
            <a:r>
              <a:rPr lang="fa-IR" sz="3800" b="1" dirty="0" smtClean="0">
                <a:cs typeface="B Nazanin" pitchFamily="2" charset="-78"/>
              </a:rPr>
              <a:t>تبصره4: </a:t>
            </a:r>
            <a:r>
              <a:rPr lang="fa-IR" sz="3800" dirty="0" smtClean="0">
                <a:cs typeface="B Nazanin" pitchFamily="2" charset="-78"/>
              </a:rPr>
              <a:t>با عنایت به اتمام طرح در پایان سال سوم، درصورت تایید شورا مبنی بر خروج موفق، با نامه ای نظر شورا ابلاغ می شود و فناور جهت پیگیری امر یاد شده و استفاده از تسهیلات مورد نظر برای خروج موفق، اقدامات لازم را در اسرع وقت بعمل خواهد آورد و درصورتیکه شورا نظر به ادامه فعالیت محدود (6 ماهه) و یا فعالیت کامل (1 ساله و 2 ساله) را مطرح نماید، فناور موظف است طبق نظر شورا اقدامات لازم را انجام دهد. البته، مرکز موظف است براساس اطلاعات و </a:t>
            </a:r>
            <a:r>
              <a:rPr lang="en-US" sz="3800" dirty="0" smtClean="0">
                <a:cs typeface="B Nazanin" pitchFamily="2" charset="-78"/>
              </a:rPr>
              <a:t>Data</a:t>
            </a:r>
            <a:r>
              <a:rPr lang="fa-IR" sz="3800" dirty="0" smtClean="0">
                <a:cs typeface="B Nazanin" pitchFamily="2" charset="-78"/>
              </a:rPr>
              <a:t>های جمع آوری شده از عملکرد شرکت در طول مراحل پیش رشد و رشد (3 سال و 9 ماه)، شرکت ها را براساس معیار ها و شاخص های زیر رتبه بندی و نتیجه را بهمراه فرم پایش جامع جهت بهره مندی از مزایای حمایتی قانونی مرکز و دانشگاه و استان، به شورای مرکز اعلام نماید و رتبه شرکت در فرم پایش جامع نیز درج و اعلام می گردد. این معیارها (طرح رتبه بندی شرکت های فناور مرکز رشد تجهیزات پزشکی) عبارتند از:</a:t>
            </a:r>
            <a:endParaRPr lang="en-US" sz="3800" dirty="0" smtClean="0">
              <a:cs typeface="B Nazanin" pitchFamily="2" charset="-78"/>
            </a:endParaRPr>
          </a:p>
          <a:p>
            <a:pPr lvl="0" algn="just" rtl="1">
              <a:buNone/>
            </a:pPr>
            <a:r>
              <a:rPr lang="fa-IR" sz="3800" b="1" dirty="0" smtClean="0">
                <a:cs typeface="B Nazanin" pitchFamily="2" charset="-78"/>
              </a:rPr>
              <a:t>                   معیار های تجاری فنی (تولید)  رشد یافتگی</a:t>
            </a:r>
          </a:p>
          <a:p>
            <a:pPr lvl="0" algn="just" rtl="1">
              <a:buNone/>
            </a:pPr>
            <a:endParaRPr lang="en-US" sz="3800" dirty="0" smtClean="0">
              <a:cs typeface="B Nazanin" pitchFamily="2" charset="-78"/>
            </a:endParaRPr>
          </a:p>
          <a:p>
            <a:pPr algn="just" rtl="1">
              <a:buNone/>
            </a:pPr>
            <a:r>
              <a:rPr lang="fa-IR" sz="3800" b="1" dirty="0" smtClean="0">
                <a:cs typeface="B Nazanin" pitchFamily="2" charset="-78"/>
              </a:rPr>
              <a:t>تبصره5: </a:t>
            </a:r>
            <a:r>
              <a:rPr lang="fa-IR" sz="3800" dirty="0" smtClean="0">
                <a:cs typeface="B Nazanin" pitchFamily="2" charset="-78"/>
              </a:rPr>
              <a:t>براساس نتیجه و جمع بندی امتیازات معیار های فوق الذکر شرکت ها در چهار رده </a:t>
            </a:r>
            <a:r>
              <a:rPr lang="fa-IR" sz="3800" dirty="0" smtClean="0">
                <a:solidFill>
                  <a:srgbClr val="C00000"/>
                </a:solidFill>
                <a:cs typeface="B Nazanin" pitchFamily="2" charset="-78"/>
              </a:rPr>
              <a:t>1- عالی 2- خوب 3- متوسط 4-ضعیف</a:t>
            </a:r>
            <a:r>
              <a:rPr lang="fa-IR" sz="3800" dirty="0" smtClean="0">
                <a:cs typeface="B Nazanin" pitchFamily="2" charset="-78"/>
              </a:rPr>
              <a:t> طبقه بندی گشته و در فرم پایش جامع به شورای مرکز اعلام می گردند.</a:t>
            </a:r>
          </a:p>
          <a:p>
            <a:pPr algn="just" rtl="1">
              <a:buNone/>
            </a:pPr>
            <a:endParaRPr lang="en-US" sz="1500" dirty="0" smtClean="0">
              <a:cs typeface="B Nazanin" pitchFamily="2" charset="-78"/>
            </a:endParaRPr>
          </a:p>
          <a:p>
            <a:pPr algn="just" rtl="1">
              <a:buNone/>
            </a:pPr>
            <a:r>
              <a:rPr lang="fa-IR" sz="3800" b="1" dirty="0" smtClean="0">
                <a:cs typeface="B Nazanin" pitchFamily="2" charset="-78"/>
              </a:rPr>
              <a:t>تبصره6:</a:t>
            </a:r>
            <a:r>
              <a:rPr lang="fa-IR" sz="3800" dirty="0" smtClean="0">
                <a:cs typeface="B Nazanin" pitchFamily="2" charset="-78"/>
              </a:rPr>
              <a:t> در طی دوره سه سال و نه ماهه با توجه به پایش های ماهانه درصورتیکه فناور الزامات تولید(دستورالعمل1)  و عمومی(دستورالعمل۲) اساسنامه ای هر مرحله را رعایت ننموده و یا کوتاهی نماید، مطابق مقررات قانونی موجود در وهله اول تذکر شفاهی و در مرحله بعدی تذکر کتبی داده شده و درصورت عدم اقدام موثر، وضعیت فناور به شورای مرکز اعلام و درمورد ادامه فعالیت آنها تصمیم گیری خواهد شد.(خروج ناموفق)</a:t>
            </a:r>
            <a:endParaRPr lang="en-US" sz="3800" dirty="0" smtClean="0">
              <a:cs typeface="B Nazanin" pitchFamily="2" charset="-78"/>
            </a:endParaRPr>
          </a:p>
          <a:p>
            <a:pPr algn="r" rt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5" presetClass="emph" presetSubtype="0" nodeType="clickEffect">
                                  <p:stCondLst>
                                    <p:cond delay="0"/>
                                  </p:stCondLst>
                                  <p:iterate type="lt">
                                    <p:tmAbs val="25"/>
                                  </p:iterate>
                                  <p:childTnLst>
                                    <p:set>
                                      <p:cBhvr override="childStyle">
                                        <p:cTn id="12" dur="indefinite"/>
                                        <p:tgtEl>
                                          <p:spTgt spid="3">
                                            <p:txEl>
                                              <p:pRg st="3" end="3"/>
                                            </p:txEl>
                                          </p:spTgt>
                                        </p:tgtEl>
                                        <p:attrNameLst>
                                          <p:attrName>style.fontWeight</p:attrName>
                                        </p:attrNameLst>
                                      </p:cBhvr>
                                      <p:to>
                                        <p:strVal val="bold"/>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85728"/>
            <a:ext cx="8686800" cy="838200"/>
          </a:xfrm>
        </p:spPr>
        <p:txBody>
          <a:bodyPr>
            <a:normAutofit/>
          </a:bodyPr>
          <a:lstStyle/>
          <a:p>
            <a:pPr algn="r" rtl="1"/>
            <a:r>
              <a:rPr lang="ar-SA" sz="3200" b="1" dirty="0" smtClean="0">
                <a:solidFill>
                  <a:srgbClr val="C00000"/>
                </a:solidFill>
              </a:rPr>
              <a:t>الزامات سال سوم</a:t>
            </a:r>
            <a:endParaRPr lang="en-US" sz="3200" dirty="0"/>
          </a:p>
        </p:txBody>
      </p:sp>
      <p:sp>
        <p:nvSpPr>
          <p:cNvPr id="3" name="Content Placeholder 2"/>
          <p:cNvSpPr>
            <a:spLocks noGrp="1"/>
          </p:cNvSpPr>
          <p:nvPr>
            <p:ph idx="1"/>
          </p:nvPr>
        </p:nvSpPr>
        <p:spPr>
          <a:xfrm>
            <a:off x="304800" y="1357298"/>
            <a:ext cx="8686800" cy="5286412"/>
          </a:xfrm>
        </p:spPr>
        <p:txBody>
          <a:bodyPr>
            <a:normAutofit/>
          </a:bodyPr>
          <a:lstStyle/>
          <a:p>
            <a:pPr algn="just" rtl="1">
              <a:buNone/>
            </a:pPr>
            <a:r>
              <a:rPr lang="fa-IR" sz="2200" b="1" dirty="0" smtClean="0">
                <a:cs typeface="B Nazanin" pitchFamily="2" charset="-78"/>
              </a:rPr>
              <a:t>تبصره7:</a:t>
            </a:r>
            <a:r>
              <a:rPr lang="fa-IR" sz="2200" dirty="0" smtClean="0">
                <a:cs typeface="B Nazanin" pitchFamily="2" charset="-78"/>
              </a:rPr>
              <a:t> با عنایت به اینکه طبق مفاد اساسنامه تا آخر سال سوم فناوران باید به مرحله خروج موفق برسند و فقط در شرایط استثنایی و بعد از تایید مراحل پیشرفت کار و تایید کارشناسی علت طولانی شدن مراحل اخذ مجوزها، با تصمیم شورا </a:t>
            </a:r>
            <a:r>
              <a:rPr lang="fa-IR" sz="2200" dirty="0" smtClean="0">
                <a:solidFill>
                  <a:srgbClr val="0070C0"/>
                </a:solidFill>
                <a:cs typeface="B Nazanin" pitchFamily="2" charset="-78"/>
              </a:rPr>
              <a:t>فقط شرکت هایی می توانند وارد سال چهارم و پنجم استقرار در مرکز رشد شوند که:</a:t>
            </a:r>
            <a:endParaRPr lang="en-US" sz="2200" dirty="0" smtClean="0">
              <a:solidFill>
                <a:srgbClr val="0070C0"/>
              </a:solidFill>
              <a:cs typeface="B Nazanin" pitchFamily="2" charset="-78"/>
            </a:endParaRPr>
          </a:p>
          <a:p>
            <a:pPr algn="just" rtl="1">
              <a:buNone/>
            </a:pPr>
            <a:r>
              <a:rPr lang="fa-IR" sz="2200" b="1" dirty="0" smtClean="0">
                <a:solidFill>
                  <a:srgbClr val="0070C0"/>
                </a:solidFill>
                <a:cs typeface="B Nazanin" pitchFamily="2" charset="-78"/>
              </a:rPr>
              <a:t>1-</a:t>
            </a:r>
            <a:r>
              <a:rPr lang="fa-IR" sz="2200" dirty="0" smtClean="0">
                <a:cs typeface="B Nazanin" pitchFamily="2" charset="-78"/>
              </a:rPr>
              <a:t> شرکت هایی با محصولات دارای تکنولوژی بالا و منحصر بفرد که مراحل اخذ مجوزها و پروسه تولید ذاتا زمانبر شده باشد.</a:t>
            </a:r>
            <a:endParaRPr lang="en-US" sz="2200" dirty="0" smtClean="0">
              <a:cs typeface="B Nazanin" pitchFamily="2" charset="-78"/>
            </a:endParaRPr>
          </a:p>
          <a:p>
            <a:pPr algn="just" rtl="1">
              <a:buNone/>
            </a:pPr>
            <a:r>
              <a:rPr lang="fa-IR" sz="2200" b="1" dirty="0" smtClean="0">
                <a:solidFill>
                  <a:srgbClr val="0070C0"/>
                </a:solidFill>
                <a:cs typeface="B Nazanin" pitchFamily="2" charset="-78"/>
              </a:rPr>
              <a:t>2-</a:t>
            </a:r>
            <a:r>
              <a:rPr lang="fa-IR" sz="2200" dirty="0" smtClean="0">
                <a:cs typeface="B Nazanin" pitchFamily="2" charset="-78"/>
              </a:rPr>
              <a:t> شرکت هایی که براساس نظر شورای مرکز و مسئولین دانشگاه شرایط عقد قرارداد رویالیتی( مطابق آیین نامه رویالیتی) دانشگاه را دارا باشند و از امکانات کارگاهی برای تولید نیمه انبوه بهرهمند می شوند. </a:t>
            </a:r>
            <a:endParaRPr lang="en-US" sz="2200" dirty="0" smtClean="0">
              <a:cs typeface="B Nazanin" pitchFamily="2" charset="-78"/>
            </a:endParaRPr>
          </a:p>
          <a:p>
            <a:pPr algn="just" rtl="1">
              <a:buNone/>
            </a:pPr>
            <a:r>
              <a:rPr lang="fa-IR" sz="2200" b="1" dirty="0" smtClean="0">
                <a:solidFill>
                  <a:srgbClr val="0070C0"/>
                </a:solidFill>
                <a:cs typeface="B Nazanin" pitchFamily="2" charset="-78"/>
              </a:rPr>
              <a:t>3-</a:t>
            </a:r>
            <a:r>
              <a:rPr lang="fa-IR" sz="2200" b="1" dirty="0" smtClean="0">
                <a:solidFill>
                  <a:srgbClr val="C00000"/>
                </a:solidFill>
                <a:cs typeface="B Nazanin" pitchFamily="2" charset="-78"/>
              </a:rPr>
              <a:t> </a:t>
            </a:r>
            <a:r>
              <a:rPr lang="fa-IR" sz="2200" dirty="0" smtClean="0">
                <a:cs typeface="B Nazanin" pitchFamily="2" charset="-78"/>
              </a:rPr>
              <a:t>شرکت های دانش بنیان که واجد خط تولید انبوه در بیرون از مرکز گردیده اند(در حد تولید صنعتی) و نیازمند استقرار واحد </a:t>
            </a:r>
            <a:r>
              <a:rPr lang="en-US" sz="2200" dirty="0" smtClean="0">
                <a:cs typeface="B Nazanin" pitchFamily="2" charset="-78"/>
              </a:rPr>
              <a:t>R&amp;D</a:t>
            </a:r>
            <a:r>
              <a:rPr lang="fa-IR" sz="2200" dirty="0" smtClean="0">
                <a:cs typeface="B Nazanin" pitchFamily="2" charset="-78"/>
              </a:rPr>
              <a:t> در مرکز می باشند، با تصویب شورا می توانند در سال های چهارم و پنجم نیز حضور داشته باشند.</a:t>
            </a:r>
            <a:endParaRPr lang="en-US" sz="2200" dirty="0" smtClean="0">
              <a:cs typeface="B Nazanin" pitchFamily="2" charset="-78"/>
            </a:endParaRPr>
          </a:p>
          <a:p>
            <a:pPr algn="r" rt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rtl="1">
              <a:buNone/>
            </a:pPr>
            <a:r>
              <a:rPr lang="fa-IR" b="1" dirty="0">
                <a:solidFill>
                  <a:srgbClr val="00B0F0"/>
                </a:solidFill>
                <a:hlinkClick r:id="rId2" action="ppaction://hlinkfile"/>
              </a:rPr>
              <a:t>طرح رتبه بندی شرکت های فناور مرکز رشد تجهیزات پزشکی (ضمیمه الزامات)</a:t>
            </a:r>
            <a:endParaRPr lang="en-US" dirty="0">
              <a:solidFill>
                <a:srgbClr val="00B0F0"/>
              </a:solidFill>
            </a:endParaRPr>
          </a:p>
          <a:p>
            <a:pPr marL="0" indent="0" algn="ctr" rtl="1">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3">
                                            <p:txEl>
                                              <p:pRg st="0" end="0"/>
                                            </p:txEl>
                                          </p:spTgt>
                                        </p:tgtEl>
                                        <p:attrNameLst>
                                          <p:attrName>r</p:attrName>
                                        </p:attrNameLst>
                                      </p:cBhvr>
                                    </p:animRot>
                                    <p:animRot by="-240000">
                                      <p:cBhvr>
                                        <p:cTn id="7" dur="200" fill="hold">
                                          <p:stCondLst>
                                            <p:cond delay="200"/>
                                          </p:stCondLst>
                                        </p:cTn>
                                        <p:tgtEl>
                                          <p:spTgt spid="3">
                                            <p:txEl>
                                              <p:pRg st="0" end="0"/>
                                            </p:txEl>
                                          </p:spTgt>
                                        </p:tgtEl>
                                        <p:attrNameLst>
                                          <p:attrName>r</p:attrName>
                                        </p:attrNameLst>
                                      </p:cBhvr>
                                    </p:animRot>
                                    <p:animRot by="240000">
                                      <p:cBhvr>
                                        <p:cTn id="8" dur="200" fill="hold">
                                          <p:stCondLst>
                                            <p:cond delay="400"/>
                                          </p:stCondLst>
                                        </p:cTn>
                                        <p:tgtEl>
                                          <p:spTgt spid="3">
                                            <p:txEl>
                                              <p:pRg st="0" end="0"/>
                                            </p:txEl>
                                          </p:spTgt>
                                        </p:tgtEl>
                                        <p:attrNameLst>
                                          <p:attrName>r</p:attrName>
                                        </p:attrNameLst>
                                      </p:cBhvr>
                                    </p:animRot>
                                    <p:animRot by="-240000">
                                      <p:cBhvr>
                                        <p:cTn id="9" dur="200" fill="hold">
                                          <p:stCondLst>
                                            <p:cond delay="600"/>
                                          </p:stCondLst>
                                        </p:cTn>
                                        <p:tgtEl>
                                          <p:spTgt spid="3">
                                            <p:txEl>
                                              <p:pRg st="0" end="0"/>
                                            </p:txEl>
                                          </p:spTgt>
                                        </p:tgtEl>
                                        <p:attrNameLst>
                                          <p:attrName>r</p:attrName>
                                        </p:attrNameLst>
                                      </p:cBhvr>
                                    </p:animRot>
                                    <p:animRot by="120000">
                                      <p:cBhvr>
                                        <p:cTn id="10" dur="200" fill="hold">
                                          <p:stCondLst>
                                            <p:cond delay="80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32656"/>
            <a:ext cx="8686800" cy="838200"/>
          </a:xfrm>
        </p:spPr>
        <p:txBody>
          <a:bodyPr>
            <a:normAutofit/>
          </a:bodyPr>
          <a:lstStyle/>
          <a:p>
            <a:pPr algn="r" rtl="1"/>
            <a:r>
              <a:rPr lang="fa-IR" sz="3200" b="1" dirty="0" smtClean="0">
                <a:solidFill>
                  <a:srgbClr val="C00000"/>
                </a:solidFill>
              </a:rPr>
              <a:t>فهرست مطالب</a:t>
            </a:r>
            <a:endParaRPr lang="en-US" sz="3200" b="1" dirty="0">
              <a:solidFill>
                <a:srgbClr val="C00000"/>
              </a:solidFill>
            </a:endParaRPr>
          </a:p>
        </p:txBody>
      </p:sp>
      <p:sp>
        <p:nvSpPr>
          <p:cNvPr id="3" name="Content Placeholder 2"/>
          <p:cNvSpPr>
            <a:spLocks noGrp="1"/>
          </p:cNvSpPr>
          <p:nvPr>
            <p:ph idx="1"/>
          </p:nvPr>
        </p:nvSpPr>
        <p:spPr>
          <a:xfrm>
            <a:off x="251520" y="1554162"/>
            <a:ext cx="8784976" cy="4525963"/>
          </a:xfrm>
        </p:spPr>
        <p:txBody>
          <a:bodyPr/>
          <a:lstStyle/>
          <a:p>
            <a:pPr algn="r" rtl="1"/>
            <a:r>
              <a:rPr lang="fa-IR" sz="2800" dirty="0" smtClean="0"/>
              <a:t>تاریخچه و مقررات مراکز رشد تجهیزات پزشکی</a:t>
            </a:r>
          </a:p>
          <a:p>
            <a:pPr marL="0" indent="0" algn="r" rtl="1">
              <a:buNone/>
            </a:pPr>
            <a:endParaRPr lang="fa-IR" sz="1100" dirty="0" smtClean="0"/>
          </a:p>
          <a:p>
            <a:pPr algn="r" rtl="1"/>
            <a:r>
              <a:rPr lang="fa-IR" sz="2800" dirty="0"/>
              <a:t>آیین نامه اجرایی مرکز رشد </a:t>
            </a:r>
            <a:r>
              <a:rPr lang="fa-IR" sz="2800" dirty="0" smtClean="0"/>
              <a:t>فناوری تجهیزات پزشکی</a:t>
            </a:r>
          </a:p>
          <a:p>
            <a:pPr algn="r" rtl="1"/>
            <a:endParaRPr lang="fa-IR" sz="1200" dirty="0" smtClean="0"/>
          </a:p>
          <a:p>
            <a:pPr algn="r" rtl="1"/>
            <a:r>
              <a:rPr lang="fa-IR" sz="2800" dirty="0" smtClean="0"/>
              <a:t>فرایند</a:t>
            </a:r>
            <a:r>
              <a:rPr lang="fa-IR" sz="1800" dirty="0" smtClean="0"/>
              <a:t> </a:t>
            </a:r>
            <a:r>
              <a:rPr lang="fa-IR" sz="2800" dirty="0"/>
              <a:t>های مرکز رشد تجهیزات پزشکی</a:t>
            </a:r>
          </a:p>
          <a:p>
            <a:pPr algn="r" rtl="1"/>
            <a:endParaRPr lang="fa-IR" dirty="0" smtClean="0"/>
          </a:p>
        </p:txBody>
      </p:sp>
    </p:spTree>
    <p:extLst>
      <p:ext uri="{BB962C8B-B14F-4D97-AF65-F5344CB8AC3E}">
        <p14:creationId xmlns:p14="http://schemas.microsoft.com/office/powerpoint/2010/main" val="1959942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fa-IR" sz="3600" b="1" dirty="0" smtClean="0">
                <a:solidFill>
                  <a:srgbClr val="C00000"/>
                </a:solidFill>
              </a:rPr>
              <a:t>فرایندهای مرکز رشد فناوری تجهیزات پزشکی</a:t>
            </a:r>
            <a:endParaRPr lang="en-US" sz="3600" b="1" dirty="0">
              <a:solidFill>
                <a:srgbClr val="C00000"/>
              </a:solidFill>
            </a:endParaRPr>
          </a:p>
        </p:txBody>
      </p:sp>
    </p:spTree>
    <p:extLst>
      <p:ext uri="{BB962C8B-B14F-4D97-AF65-F5344CB8AC3E}">
        <p14:creationId xmlns:p14="http://schemas.microsoft.com/office/powerpoint/2010/main" val="1275515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nodeType="withEffect">
                                  <p:stCondLst>
                                    <p:cond delay="0"/>
                                  </p:stCondLst>
                                  <p:iterate type="lt">
                                    <p:tmPct val="4000"/>
                                  </p:iterate>
                                  <p:childTnLst>
                                    <p:set>
                                      <p:cBhvr override="childStyle">
                                        <p:cTn id="6" dur="500" fill="hold"/>
                                        <p:tgtEl>
                                          <p:spTgt spid="3">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686800" cy="910208"/>
          </a:xfrm>
        </p:spPr>
        <p:txBody>
          <a:bodyPr>
            <a:normAutofit fontScale="90000"/>
          </a:bodyPr>
          <a:lstStyle/>
          <a:p>
            <a:pPr algn="r" rtl="1"/>
            <a:r>
              <a:rPr lang="fa-IR" sz="3200" b="1" dirty="0" smtClean="0">
                <a:solidFill>
                  <a:srgbClr val="C00000"/>
                </a:solidFill>
              </a:rPr>
              <a:t>فهرست فرایندهای مرکز رشد فناوری تجهیزات پزشکی در طی سال 96</a:t>
            </a:r>
            <a:endParaRPr lang="en-US" sz="3200" b="1"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46982521"/>
              </p:ext>
            </p:extLst>
          </p:nvPr>
        </p:nvGraphicFramePr>
        <p:xfrm>
          <a:off x="467544" y="1268760"/>
          <a:ext cx="8208912" cy="5079282"/>
        </p:xfrm>
        <a:graphic>
          <a:graphicData uri="http://schemas.openxmlformats.org/drawingml/2006/table">
            <a:tbl>
              <a:tblPr firstRow="1" firstCol="1" bandRow="1">
                <a:tableStyleId>{5C22544A-7EE6-4342-B048-85BDC9FD1C3A}</a:tableStyleId>
              </a:tblPr>
              <a:tblGrid>
                <a:gridCol w="6984776">
                  <a:extLst>
                    <a:ext uri="{9D8B030D-6E8A-4147-A177-3AD203B41FA5}">
                      <a16:colId xmlns:a16="http://schemas.microsoft.com/office/drawing/2014/main" xmlns="" val="20000"/>
                    </a:ext>
                  </a:extLst>
                </a:gridCol>
                <a:gridCol w="1224136">
                  <a:extLst>
                    <a:ext uri="{9D8B030D-6E8A-4147-A177-3AD203B41FA5}">
                      <a16:colId xmlns:a16="http://schemas.microsoft.com/office/drawing/2014/main" xmlns="" val="20001"/>
                    </a:ext>
                  </a:extLst>
                </a:gridCol>
              </a:tblGrid>
              <a:tr h="389942">
                <a:tc>
                  <a:txBody>
                    <a:bodyPr/>
                    <a:lstStyle/>
                    <a:p>
                      <a:pPr algn="ctr" rtl="1">
                        <a:lnSpc>
                          <a:spcPct val="115000"/>
                        </a:lnSpc>
                        <a:spcAft>
                          <a:spcPts val="0"/>
                        </a:spcAft>
                      </a:pPr>
                      <a:r>
                        <a:rPr lang="ar-SA" sz="1800" dirty="0">
                          <a:effectLst/>
                          <a:cs typeface="B Nazanin" pitchFamily="2" charset="-78"/>
                        </a:rPr>
                        <a:t>عنوان فرایند</a:t>
                      </a:r>
                      <a:endParaRPr lang="en-US" sz="1600" dirty="0">
                        <a:effectLst/>
                        <a:latin typeface="Calibri"/>
                        <a:ea typeface="Calibri"/>
                        <a:cs typeface="B Nazanin" pitchFamily="2" charset="-78"/>
                      </a:endParaRPr>
                    </a:p>
                  </a:txBody>
                  <a:tcPr marL="68580" marR="68580" marT="0" marB="0">
                    <a:solidFill>
                      <a:schemeClr val="accent1">
                        <a:lumMod val="75000"/>
                      </a:schemeClr>
                    </a:solidFill>
                  </a:tcPr>
                </a:tc>
                <a:tc>
                  <a:txBody>
                    <a:bodyPr/>
                    <a:lstStyle/>
                    <a:p>
                      <a:pPr algn="ctr" rtl="1">
                        <a:lnSpc>
                          <a:spcPct val="115000"/>
                        </a:lnSpc>
                        <a:spcAft>
                          <a:spcPts val="0"/>
                        </a:spcAft>
                      </a:pPr>
                      <a:r>
                        <a:rPr lang="ar-SA" sz="1800" dirty="0">
                          <a:effectLst/>
                          <a:cs typeface="B Nazanin" pitchFamily="2" charset="-78"/>
                        </a:rPr>
                        <a:t>کد فرایند</a:t>
                      </a:r>
                      <a:endParaRPr lang="en-US" sz="1600" dirty="0">
                        <a:effectLst/>
                        <a:latin typeface="Calibri"/>
                        <a:ea typeface="Calibri"/>
                        <a:cs typeface="B Nazanin" pitchFamily="2" charset="-78"/>
                      </a:endParaRPr>
                    </a:p>
                  </a:txBody>
                  <a:tcPr marL="68580" marR="68580" marT="0" marB="0">
                    <a:solidFill>
                      <a:schemeClr val="accent1">
                        <a:lumMod val="75000"/>
                      </a:schemeClr>
                    </a:solidFill>
                  </a:tcPr>
                </a:tc>
                <a:extLst>
                  <a:ext uri="{0D108BD9-81ED-4DB2-BD59-A6C34878D82A}">
                    <a16:rowId xmlns:a16="http://schemas.microsoft.com/office/drawing/2014/main" xmlns="" val="10000"/>
                  </a:ext>
                </a:extLst>
              </a:tr>
              <a:tr h="381572">
                <a:tc>
                  <a:txBody>
                    <a:bodyPr/>
                    <a:lstStyle/>
                    <a:p>
                      <a:pPr algn="just" rtl="1">
                        <a:lnSpc>
                          <a:spcPct val="115000"/>
                        </a:lnSpc>
                        <a:spcAft>
                          <a:spcPts val="0"/>
                        </a:spcAft>
                      </a:pPr>
                      <a:r>
                        <a:rPr lang="ar-SA" sz="1400" dirty="0">
                          <a:solidFill>
                            <a:schemeClr val="tx1"/>
                          </a:solidFill>
                          <a:effectLst/>
                          <a:cs typeface="B Nazanin" pitchFamily="2" charset="-78"/>
                        </a:rPr>
                        <a:t>پذیرش طرح‌ها و ایده‌های فناورانه در مرکز رشد فناوری تجهیزات پزشکی</a:t>
                      </a:r>
                      <a:endParaRPr lang="en-US" sz="1200" dirty="0">
                        <a:solidFill>
                          <a:schemeClr val="tx1"/>
                        </a:solidFill>
                        <a:effectLst/>
                        <a:latin typeface="Calibri"/>
                        <a:ea typeface="Calibri"/>
                        <a:cs typeface="B Nazanin" pitchFamily="2" charset="-78"/>
                      </a:endParaRPr>
                    </a:p>
                  </a:txBody>
                  <a:tcPr marL="68580" marR="68580" marT="0" marB="0">
                    <a:solidFill>
                      <a:schemeClr val="accent6">
                        <a:lumMod val="40000"/>
                        <a:lumOff val="60000"/>
                      </a:schemeClr>
                    </a:solidFill>
                  </a:tcPr>
                </a:tc>
                <a:tc>
                  <a:txBody>
                    <a:bodyPr/>
                    <a:lstStyle/>
                    <a:p>
                      <a:pPr algn="ctr" rtl="1">
                        <a:lnSpc>
                          <a:spcPct val="115000"/>
                        </a:lnSpc>
                        <a:spcAft>
                          <a:spcPts val="0"/>
                        </a:spcAft>
                      </a:pPr>
                      <a:r>
                        <a:rPr lang="en-US" sz="1400" dirty="0">
                          <a:effectLst/>
                          <a:cs typeface="B Nazanin" pitchFamily="2" charset="-78"/>
                        </a:rPr>
                        <a:t>M01</a:t>
                      </a:r>
                      <a:endParaRPr lang="en-US" sz="1200" dirty="0">
                        <a:effectLst/>
                        <a:latin typeface="Calibri"/>
                        <a:ea typeface="Calibri"/>
                        <a:cs typeface="B Nazanin" pitchFamily="2" charset="-78"/>
                      </a:endParaRPr>
                    </a:p>
                  </a:txBody>
                  <a:tcPr marL="68580" marR="68580" marT="0" marB="0" anchor="ctr">
                    <a:solidFill>
                      <a:schemeClr val="accent6">
                        <a:lumMod val="40000"/>
                        <a:lumOff val="60000"/>
                      </a:schemeClr>
                    </a:solidFill>
                  </a:tcPr>
                </a:tc>
                <a:extLst>
                  <a:ext uri="{0D108BD9-81ED-4DB2-BD59-A6C34878D82A}">
                    <a16:rowId xmlns:a16="http://schemas.microsoft.com/office/drawing/2014/main" xmlns="" val="10001"/>
                  </a:ext>
                </a:extLst>
              </a:tr>
              <a:tr h="479350">
                <a:tc>
                  <a:txBody>
                    <a:bodyPr/>
                    <a:lstStyle/>
                    <a:p>
                      <a:pPr algn="just" rtl="1">
                        <a:lnSpc>
                          <a:spcPct val="115000"/>
                        </a:lnSpc>
                        <a:spcAft>
                          <a:spcPts val="0"/>
                        </a:spcAft>
                      </a:pPr>
                      <a:r>
                        <a:rPr lang="ar-SA" sz="1400" dirty="0">
                          <a:solidFill>
                            <a:schemeClr val="tx1"/>
                          </a:solidFill>
                          <a:effectLst/>
                          <a:cs typeface="B Nazanin" pitchFamily="2" charset="-78"/>
                        </a:rPr>
                        <a:t>استقرار واحدهای فناور و یا توسعه فضای فیزیکی واحدهای فناور مستقر در مرکز رشد فناوری تجهیزات پزشکی</a:t>
                      </a:r>
                      <a:endParaRPr lang="en-US" sz="1200" dirty="0">
                        <a:solidFill>
                          <a:schemeClr val="tx1"/>
                        </a:solidFill>
                        <a:effectLst/>
                        <a:latin typeface="Calibri"/>
                        <a:ea typeface="Calibri"/>
                        <a:cs typeface="B Nazanin" pitchFamily="2" charset="-78"/>
                      </a:endParaRPr>
                    </a:p>
                  </a:txBody>
                  <a:tcPr marL="68580" marR="68580" marT="0" marB="0">
                    <a:solidFill>
                      <a:schemeClr val="accent6">
                        <a:lumMod val="20000"/>
                        <a:lumOff val="80000"/>
                      </a:schemeClr>
                    </a:solidFill>
                  </a:tcPr>
                </a:tc>
                <a:tc>
                  <a:txBody>
                    <a:bodyPr/>
                    <a:lstStyle/>
                    <a:p>
                      <a:pPr algn="ctr" rtl="1">
                        <a:lnSpc>
                          <a:spcPct val="115000"/>
                        </a:lnSpc>
                        <a:spcAft>
                          <a:spcPts val="0"/>
                        </a:spcAft>
                      </a:pPr>
                      <a:r>
                        <a:rPr lang="en-US" sz="1400" dirty="0">
                          <a:effectLst/>
                          <a:cs typeface="B Nazanin" pitchFamily="2" charset="-78"/>
                        </a:rPr>
                        <a:t>M02</a:t>
                      </a:r>
                      <a:endParaRPr lang="en-US" sz="1200" dirty="0">
                        <a:effectLst/>
                        <a:latin typeface="Calibri"/>
                        <a:ea typeface="Calibri"/>
                        <a:cs typeface="B Nazanin" pitchFamily="2" charset="-78"/>
                      </a:endParaRPr>
                    </a:p>
                  </a:txBody>
                  <a:tcPr marL="68580" marR="68580" marT="0" marB="0" anchor="ctr"/>
                </a:tc>
                <a:extLst>
                  <a:ext uri="{0D108BD9-81ED-4DB2-BD59-A6C34878D82A}">
                    <a16:rowId xmlns:a16="http://schemas.microsoft.com/office/drawing/2014/main" xmlns="" val="10002"/>
                  </a:ext>
                </a:extLst>
              </a:tr>
              <a:tr h="369316">
                <a:tc>
                  <a:txBody>
                    <a:bodyPr/>
                    <a:lstStyle/>
                    <a:p>
                      <a:pPr algn="r" rtl="1">
                        <a:lnSpc>
                          <a:spcPct val="115000"/>
                        </a:lnSpc>
                        <a:spcAft>
                          <a:spcPts val="0"/>
                        </a:spcAft>
                      </a:pPr>
                      <a:r>
                        <a:rPr lang="ar-SA" sz="1400" dirty="0">
                          <a:solidFill>
                            <a:schemeClr val="tx1"/>
                          </a:solidFill>
                          <a:effectLst/>
                          <a:cs typeface="B Nazanin" pitchFamily="2" charset="-78"/>
                        </a:rPr>
                        <a:t>پرداخت تسهیلات به شرکت‌های فناور مستقر در مرکز رشد فناوری تجهیزات پزشکی</a:t>
                      </a:r>
                      <a:endParaRPr lang="en-US" sz="1200" dirty="0">
                        <a:solidFill>
                          <a:schemeClr val="tx1"/>
                        </a:solidFill>
                        <a:effectLst/>
                        <a:latin typeface="Calibri"/>
                        <a:ea typeface="Calibri"/>
                        <a:cs typeface="B Nazanin" pitchFamily="2" charset="-78"/>
                      </a:endParaRPr>
                    </a:p>
                  </a:txBody>
                  <a:tcPr marL="68580" marR="68580" marT="0" marB="0">
                    <a:solidFill>
                      <a:schemeClr val="accent6">
                        <a:lumMod val="40000"/>
                        <a:lumOff val="60000"/>
                      </a:schemeClr>
                    </a:solidFill>
                  </a:tcPr>
                </a:tc>
                <a:tc>
                  <a:txBody>
                    <a:bodyPr/>
                    <a:lstStyle/>
                    <a:p>
                      <a:pPr algn="ctr" rtl="1">
                        <a:lnSpc>
                          <a:spcPct val="115000"/>
                        </a:lnSpc>
                        <a:spcAft>
                          <a:spcPts val="0"/>
                        </a:spcAft>
                      </a:pPr>
                      <a:r>
                        <a:rPr lang="en-US" sz="1400" dirty="0">
                          <a:effectLst/>
                          <a:cs typeface="B Nazanin" pitchFamily="2" charset="-78"/>
                        </a:rPr>
                        <a:t>M03</a:t>
                      </a:r>
                      <a:endParaRPr lang="en-US" sz="1200" dirty="0">
                        <a:effectLst/>
                        <a:latin typeface="Calibri"/>
                        <a:ea typeface="Calibri"/>
                        <a:cs typeface="B Nazanin" pitchFamily="2" charset="-78"/>
                      </a:endParaRPr>
                    </a:p>
                  </a:txBody>
                  <a:tcPr marL="68580" marR="68580" marT="0" marB="0" anchor="ctr">
                    <a:solidFill>
                      <a:schemeClr val="accent6">
                        <a:lumMod val="40000"/>
                        <a:lumOff val="60000"/>
                      </a:schemeClr>
                    </a:solidFill>
                  </a:tcPr>
                </a:tc>
                <a:extLst>
                  <a:ext uri="{0D108BD9-81ED-4DB2-BD59-A6C34878D82A}">
                    <a16:rowId xmlns:a16="http://schemas.microsoft.com/office/drawing/2014/main" xmlns="" val="10003"/>
                  </a:ext>
                </a:extLst>
              </a:tr>
              <a:tr h="308606">
                <a:tc>
                  <a:txBody>
                    <a:bodyPr/>
                    <a:lstStyle/>
                    <a:p>
                      <a:pPr algn="r" rtl="1">
                        <a:lnSpc>
                          <a:spcPct val="115000"/>
                        </a:lnSpc>
                        <a:spcAft>
                          <a:spcPts val="0"/>
                        </a:spcAft>
                      </a:pPr>
                      <a:r>
                        <a:rPr lang="ar-SA" sz="1400" dirty="0">
                          <a:solidFill>
                            <a:schemeClr val="tx1"/>
                          </a:solidFill>
                          <a:effectLst/>
                          <a:cs typeface="B Nazanin" pitchFamily="2" charset="-78"/>
                        </a:rPr>
                        <a:t>داوری اختراع در مرکز رشد فناوری تجهیزات پزشکی</a:t>
                      </a:r>
                      <a:endParaRPr lang="en-US" sz="1200" dirty="0">
                        <a:solidFill>
                          <a:schemeClr val="tx1"/>
                        </a:solidFill>
                        <a:effectLst/>
                        <a:latin typeface="Calibri"/>
                        <a:ea typeface="Calibri"/>
                        <a:cs typeface="B Nazanin" pitchFamily="2" charset="-78"/>
                      </a:endParaRPr>
                    </a:p>
                  </a:txBody>
                  <a:tcPr marL="68580" marR="68580" marT="0" marB="0">
                    <a:solidFill>
                      <a:schemeClr val="accent6">
                        <a:lumMod val="20000"/>
                        <a:lumOff val="80000"/>
                      </a:schemeClr>
                    </a:solidFill>
                  </a:tcPr>
                </a:tc>
                <a:tc>
                  <a:txBody>
                    <a:bodyPr/>
                    <a:lstStyle/>
                    <a:p>
                      <a:pPr algn="ctr" rtl="1">
                        <a:lnSpc>
                          <a:spcPct val="115000"/>
                        </a:lnSpc>
                        <a:spcAft>
                          <a:spcPts val="0"/>
                        </a:spcAft>
                      </a:pPr>
                      <a:r>
                        <a:rPr lang="en-US" sz="1400" dirty="0">
                          <a:effectLst/>
                          <a:cs typeface="B Nazanin" pitchFamily="2" charset="-78"/>
                        </a:rPr>
                        <a:t>M04</a:t>
                      </a:r>
                      <a:endParaRPr lang="en-US" sz="1200" dirty="0">
                        <a:effectLst/>
                        <a:latin typeface="Calibri"/>
                        <a:ea typeface="Calibri"/>
                        <a:cs typeface="B Nazanin" pitchFamily="2" charset="-78"/>
                      </a:endParaRPr>
                    </a:p>
                  </a:txBody>
                  <a:tcPr marL="68580" marR="68580" marT="0" marB="0" anchor="ctr"/>
                </a:tc>
                <a:extLst>
                  <a:ext uri="{0D108BD9-81ED-4DB2-BD59-A6C34878D82A}">
                    <a16:rowId xmlns:a16="http://schemas.microsoft.com/office/drawing/2014/main" xmlns="" val="10004"/>
                  </a:ext>
                </a:extLst>
              </a:tr>
              <a:tr h="308606">
                <a:tc>
                  <a:txBody>
                    <a:bodyPr/>
                    <a:lstStyle/>
                    <a:p>
                      <a:pPr algn="r" rtl="1">
                        <a:lnSpc>
                          <a:spcPct val="115000"/>
                        </a:lnSpc>
                        <a:spcAft>
                          <a:spcPts val="0"/>
                        </a:spcAft>
                      </a:pPr>
                      <a:r>
                        <a:rPr lang="ar-SA" sz="1400" dirty="0">
                          <a:solidFill>
                            <a:schemeClr val="tx1"/>
                          </a:solidFill>
                          <a:effectLst/>
                          <a:cs typeface="B Nazanin" pitchFamily="2" charset="-78"/>
                        </a:rPr>
                        <a:t>داوری طرح فناورانه در مرکز رشد فناوری تجهیزات پزشکی</a:t>
                      </a:r>
                      <a:endParaRPr lang="en-US" sz="1200" dirty="0">
                        <a:solidFill>
                          <a:schemeClr val="tx1"/>
                        </a:solidFill>
                        <a:effectLst/>
                        <a:latin typeface="Calibri"/>
                        <a:ea typeface="Calibri"/>
                        <a:cs typeface="B Nazanin" pitchFamily="2" charset="-78"/>
                      </a:endParaRPr>
                    </a:p>
                  </a:txBody>
                  <a:tcPr marL="68580" marR="68580" marT="0" marB="0">
                    <a:solidFill>
                      <a:schemeClr val="accent6">
                        <a:lumMod val="40000"/>
                        <a:lumOff val="60000"/>
                      </a:schemeClr>
                    </a:solidFill>
                  </a:tcPr>
                </a:tc>
                <a:tc>
                  <a:txBody>
                    <a:bodyPr/>
                    <a:lstStyle/>
                    <a:p>
                      <a:pPr algn="ctr" rtl="1">
                        <a:lnSpc>
                          <a:spcPct val="115000"/>
                        </a:lnSpc>
                        <a:spcAft>
                          <a:spcPts val="0"/>
                        </a:spcAft>
                      </a:pPr>
                      <a:r>
                        <a:rPr lang="en-US" sz="1400" dirty="0">
                          <a:effectLst/>
                          <a:cs typeface="B Nazanin" pitchFamily="2" charset="-78"/>
                        </a:rPr>
                        <a:t>M05</a:t>
                      </a:r>
                      <a:endParaRPr lang="en-US" sz="1200" dirty="0">
                        <a:effectLst/>
                        <a:latin typeface="Calibri"/>
                        <a:ea typeface="Calibri"/>
                        <a:cs typeface="B Nazanin" pitchFamily="2" charset="-78"/>
                      </a:endParaRPr>
                    </a:p>
                  </a:txBody>
                  <a:tcPr marL="68580" marR="68580" marT="0" marB="0" anchor="ctr">
                    <a:solidFill>
                      <a:schemeClr val="accent6">
                        <a:lumMod val="40000"/>
                        <a:lumOff val="60000"/>
                      </a:schemeClr>
                    </a:solidFill>
                  </a:tcPr>
                </a:tc>
                <a:extLst>
                  <a:ext uri="{0D108BD9-81ED-4DB2-BD59-A6C34878D82A}">
                    <a16:rowId xmlns:a16="http://schemas.microsoft.com/office/drawing/2014/main" xmlns="" val="10005"/>
                  </a:ext>
                </a:extLst>
              </a:tr>
              <a:tr h="308606">
                <a:tc>
                  <a:txBody>
                    <a:bodyPr/>
                    <a:lstStyle/>
                    <a:p>
                      <a:pPr algn="r" rtl="1">
                        <a:lnSpc>
                          <a:spcPct val="115000"/>
                        </a:lnSpc>
                        <a:spcAft>
                          <a:spcPts val="0"/>
                        </a:spcAft>
                      </a:pPr>
                      <a:r>
                        <a:rPr lang="ar-SA" sz="1400" dirty="0">
                          <a:solidFill>
                            <a:schemeClr val="tx1"/>
                          </a:solidFill>
                          <a:effectLst/>
                          <a:cs typeface="B Nazanin" pitchFamily="2" charset="-78"/>
                        </a:rPr>
                        <a:t>پایش مستمرعملکرد فناوران در مرکز رشد </a:t>
                      </a:r>
                      <a:r>
                        <a:rPr lang="fa-IR" sz="1400" dirty="0">
                          <a:solidFill>
                            <a:schemeClr val="tx1"/>
                          </a:solidFill>
                          <a:effectLst/>
                          <a:cs typeface="B Nazanin" pitchFamily="2" charset="-78"/>
                        </a:rPr>
                        <a:t>فناوری</a:t>
                      </a:r>
                      <a:r>
                        <a:rPr lang="ar-SA" sz="1400" dirty="0">
                          <a:solidFill>
                            <a:schemeClr val="tx1"/>
                          </a:solidFill>
                          <a:effectLst/>
                          <a:cs typeface="B Nazanin" pitchFamily="2" charset="-78"/>
                        </a:rPr>
                        <a:t> تجهیزات پزشکی</a:t>
                      </a:r>
                      <a:endParaRPr lang="en-US" sz="1200" dirty="0">
                        <a:solidFill>
                          <a:schemeClr val="tx1"/>
                        </a:solidFill>
                        <a:effectLst/>
                        <a:latin typeface="Calibri"/>
                        <a:ea typeface="Calibri"/>
                        <a:cs typeface="B Nazanin" pitchFamily="2" charset="-78"/>
                      </a:endParaRPr>
                    </a:p>
                  </a:txBody>
                  <a:tcPr marL="68580" marR="68580" marT="0" marB="0">
                    <a:solidFill>
                      <a:schemeClr val="accent6">
                        <a:lumMod val="40000"/>
                        <a:lumOff val="60000"/>
                      </a:schemeClr>
                    </a:solidFill>
                  </a:tcPr>
                </a:tc>
                <a:tc>
                  <a:txBody>
                    <a:bodyPr/>
                    <a:lstStyle/>
                    <a:p>
                      <a:pPr algn="ctr" rtl="1">
                        <a:lnSpc>
                          <a:spcPct val="115000"/>
                        </a:lnSpc>
                        <a:spcAft>
                          <a:spcPts val="0"/>
                        </a:spcAft>
                      </a:pPr>
                      <a:r>
                        <a:rPr lang="en-US" sz="1400" dirty="0">
                          <a:effectLst/>
                          <a:cs typeface="B Nazanin" pitchFamily="2" charset="-78"/>
                        </a:rPr>
                        <a:t>M07</a:t>
                      </a:r>
                      <a:endParaRPr lang="en-US" sz="1200" dirty="0">
                        <a:effectLst/>
                        <a:latin typeface="Calibri"/>
                        <a:ea typeface="Calibri"/>
                        <a:cs typeface="B Nazanin" pitchFamily="2" charset="-78"/>
                      </a:endParaRPr>
                    </a:p>
                  </a:txBody>
                  <a:tcPr marL="68580" marR="68580" marT="0" marB="0" anchor="ctr">
                    <a:solidFill>
                      <a:schemeClr val="accent6">
                        <a:lumMod val="40000"/>
                        <a:lumOff val="60000"/>
                      </a:schemeClr>
                    </a:solidFill>
                  </a:tcPr>
                </a:tc>
                <a:extLst>
                  <a:ext uri="{0D108BD9-81ED-4DB2-BD59-A6C34878D82A}">
                    <a16:rowId xmlns:a16="http://schemas.microsoft.com/office/drawing/2014/main" xmlns="" val="10006"/>
                  </a:ext>
                </a:extLst>
              </a:tr>
              <a:tr h="308606">
                <a:tc>
                  <a:txBody>
                    <a:bodyPr/>
                    <a:lstStyle/>
                    <a:p>
                      <a:pPr algn="r" rtl="1">
                        <a:lnSpc>
                          <a:spcPct val="115000"/>
                        </a:lnSpc>
                        <a:spcAft>
                          <a:spcPts val="0"/>
                        </a:spcAft>
                      </a:pPr>
                      <a:r>
                        <a:rPr lang="ar-SA" sz="1400" dirty="0">
                          <a:solidFill>
                            <a:schemeClr val="tx1"/>
                          </a:solidFill>
                          <a:effectLst/>
                          <a:cs typeface="B Nazanin" pitchFamily="2" charset="-78"/>
                        </a:rPr>
                        <a:t>برگزاری شورای فناوری مرکز رشد فناوری تجهیزات پزشکی</a:t>
                      </a:r>
                      <a:endParaRPr lang="en-US" sz="1200" dirty="0">
                        <a:solidFill>
                          <a:schemeClr val="tx1"/>
                        </a:solidFill>
                        <a:effectLst/>
                        <a:latin typeface="Calibri"/>
                        <a:ea typeface="Calibri"/>
                        <a:cs typeface="B Nazanin" pitchFamily="2" charset="-78"/>
                      </a:endParaRPr>
                    </a:p>
                  </a:txBody>
                  <a:tcPr marL="68580" marR="68580" marT="0" marB="0">
                    <a:solidFill>
                      <a:schemeClr val="accent6">
                        <a:lumMod val="20000"/>
                        <a:lumOff val="80000"/>
                      </a:schemeClr>
                    </a:solidFill>
                  </a:tcPr>
                </a:tc>
                <a:tc>
                  <a:txBody>
                    <a:bodyPr/>
                    <a:lstStyle/>
                    <a:p>
                      <a:pPr algn="ctr" rtl="1">
                        <a:lnSpc>
                          <a:spcPct val="115000"/>
                        </a:lnSpc>
                        <a:spcAft>
                          <a:spcPts val="0"/>
                        </a:spcAft>
                      </a:pPr>
                      <a:r>
                        <a:rPr lang="en-US" sz="1400" dirty="0">
                          <a:effectLst/>
                          <a:cs typeface="B Nazanin" pitchFamily="2" charset="-78"/>
                        </a:rPr>
                        <a:t>M09</a:t>
                      </a:r>
                      <a:endParaRPr lang="en-US" sz="1200" dirty="0">
                        <a:effectLst/>
                        <a:latin typeface="Calibri"/>
                        <a:ea typeface="Calibri"/>
                        <a:cs typeface="B Nazanin" pitchFamily="2" charset="-78"/>
                      </a:endParaRPr>
                    </a:p>
                  </a:txBody>
                  <a:tcPr marL="68580" marR="68580" marT="0" marB="0" anchor="ctr"/>
                </a:tc>
                <a:extLst>
                  <a:ext uri="{0D108BD9-81ED-4DB2-BD59-A6C34878D82A}">
                    <a16:rowId xmlns:a16="http://schemas.microsoft.com/office/drawing/2014/main" xmlns="" val="10007"/>
                  </a:ext>
                </a:extLst>
              </a:tr>
              <a:tr h="353804">
                <a:tc>
                  <a:txBody>
                    <a:bodyPr/>
                    <a:lstStyle/>
                    <a:p>
                      <a:pPr algn="r" rtl="1">
                        <a:lnSpc>
                          <a:spcPct val="115000"/>
                        </a:lnSpc>
                        <a:spcAft>
                          <a:spcPts val="0"/>
                        </a:spcAft>
                      </a:pPr>
                      <a:r>
                        <a:rPr lang="fa-IR" sz="1400" dirty="0">
                          <a:solidFill>
                            <a:schemeClr val="tx1"/>
                          </a:solidFill>
                          <a:effectLst/>
                          <a:cs typeface="B Nazanin" pitchFamily="2" charset="-78"/>
                        </a:rPr>
                        <a:t>برگزاری کارگاه‌های توانمندسازی مصوب مرکز رشد تجهیزات پزشکی</a:t>
                      </a:r>
                      <a:endParaRPr lang="en-US" sz="1200" dirty="0">
                        <a:solidFill>
                          <a:schemeClr val="tx1"/>
                        </a:solidFill>
                        <a:effectLst/>
                        <a:latin typeface="Calibri"/>
                        <a:ea typeface="Calibri"/>
                        <a:cs typeface="B Nazanin" pitchFamily="2" charset="-78"/>
                      </a:endParaRPr>
                    </a:p>
                  </a:txBody>
                  <a:tcPr marL="68580" marR="68580" marT="0" marB="0">
                    <a:solidFill>
                      <a:schemeClr val="accent6">
                        <a:lumMod val="40000"/>
                        <a:lumOff val="60000"/>
                      </a:schemeClr>
                    </a:solidFill>
                  </a:tcPr>
                </a:tc>
                <a:tc>
                  <a:txBody>
                    <a:bodyPr/>
                    <a:lstStyle/>
                    <a:p>
                      <a:pPr algn="ctr" rtl="1">
                        <a:lnSpc>
                          <a:spcPct val="115000"/>
                        </a:lnSpc>
                        <a:spcAft>
                          <a:spcPts val="0"/>
                        </a:spcAft>
                      </a:pPr>
                      <a:r>
                        <a:rPr lang="en-US" sz="1400" dirty="0">
                          <a:effectLst/>
                          <a:cs typeface="B Nazanin" pitchFamily="2" charset="-78"/>
                        </a:rPr>
                        <a:t>M10</a:t>
                      </a:r>
                      <a:endParaRPr lang="en-US" sz="1200" dirty="0">
                        <a:effectLst/>
                        <a:latin typeface="Calibri"/>
                        <a:ea typeface="Calibri"/>
                        <a:cs typeface="B Nazanin" pitchFamily="2" charset="-78"/>
                      </a:endParaRPr>
                    </a:p>
                  </a:txBody>
                  <a:tcPr marL="68580" marR="68580" marT="0" marB="0" anchor="ctr">
                    <a:solidFill>
                      <a:schemeClr val="accent6">
                        <a:lumMod val="40000"/>
                        <a:lumOff val="60000"/>
                      </a:schemeClr>
                    </a:solidFill>
                  </a:tcPr>
                </a:tc>
                <a:extLst>
                  <a:ext uri="{0D108BD9-81ED-4DB2-BD59-A6C34878D82A}">
                    <a16:rowId xmlns:a16="http://schemas.microsoft.com/office/drawing/2014/main" xmlns="" val="10008"/>
                  </a:ext>
                </a:extLst>
              </a:tr>
              <a:tr h="576064">
                <a:tc>
                  <a:txBody>
                    <a:bodyPr/>
                    <a:lstStyle/>
                    <a:p>
                      <a:pPr algn="just" rtl="1">
                        <a:lnSpc>
                          <a:spcPct val="115000"/>
                        </a:lnSpc>
                        <a:spcAft>
                          <a:spcPts val="0"/>
                        </a:spcAft>
                        <a:tabLst>
                          <a:tab pos="3981450" algn="l"/>
                        </a:tabLst>
                      </a:pPr>
                      <a:r>
                        <a:rPr lang="ar-SA" sz="1400" dirty="0">
                          <a:solidFill>
                            <a:schemeClr val="tx1"/>
                          </a:solidFill>
                          <a:effectLst/>
                          <a:cs typeface="B Nazanin" pitchFamily="2" charset="-78"/>
                        </a:rPr>
                        <a:t>ارائه مشاوره (اخذ مجوز تولید وسیله پزشکی، اخذ مجوز دانش‌بنیان، ثبت شرکت و ...) در مرکز رشد فناوری تجهیزات </a:t>
                      </a:r>
                      <a:r>
                        <a:rPr lang="ar-SA" sz="1400" dirty="0" smtClean="0">
                          <a:solidFill>
                            <a:schemeClr val="tx1"/>
                          </a:solidFill>
                          <a:effectLst/>
                          <a:cs typeface="B Nazanin" pitchFamily="2" charset="-78"/>
                        </a:rPr>
                        <a:t>پزشکی</a:t>
                      </a:r>
                      <a:endParaRPr lang="fa-IR" sz="1200" dirty="0" smtClean="0">
                        <a:solidFill>
                          <a:schemeClr val="tx1"/>
                        </a:solidFill>
                        <a:effectLst/>
                        <a:cs typeface="B Nazanin" pitchFamily="2" charset="-78"/>
                      </a:endParaRPr>
                    </a:p>
                    <a:p>
                      <a:pPr algn="just" rtl="1">
                        <a:lnSpc>
                          <a:spcPct val="115000"/>
                        </a:lnSpc>
                        <a:spcAft>
                          <a:spcPts val="0"/>
                        </a:spcAft>
                        <a:tabLst>
                          <a:tab pos="3981450" algn="l"/>
                        </a:tabLst>
                      </a:pPr>
                      <a:endParaRPr lang="fa-IR" sz="500" dirty="0" smtClean="0">
                        <a:solidFill>
                          <a:schemeClr val="tx1"/>
                        </a:solidFill>
                        <a:effectLst/>
                        <a:cs typeface="B Nazanin" pitchFamily="2" charset="-78"/>
                      </a:endParaRPr>
                    </a:p>
                  </a:txBody>
                  <a:tcPr marL="68580" marR="68580" marT="0" marB="0">
                    <a:solidFill>
                      <a:schemeClr val="accent6">
                        <a:lumMod val="20000"/>
                        <a:lumOff val="80000"/>
                      </a:schemeClr>
                    </a:solidFill>
                  </a:tcPr>
                </a:tc>
                <a:tc>
                  <a:txBody>
                    <a:bodyPr/>
                    <a:lstStyle/>
                    <a:p>
                      <a:pPr algn="ctr" rtl="1">
                        <a:lnSpc>
                          <a:spcPct val="115000"/>
                        </a:lnSpc>
                        <a:spcAft>
                          <a:spcPts val="0"/>
                        </a:spcAft>
                      </a:pPr>
                      <a:r>
                        <a:rPr lang="en-US" sz="1400" dirty="0">
                          <a:effectLst/>
                          <a:cs typeface="B Nazanin" pitchFamily="2" charset="-78"/>
                        </a:rPr>
                        <a:t>M11</a:t>
                      </a:r>
                      <a:endParaRPr lang="en-US" sz="1200" dirty="0">
                        <a:effectLst/>
                        <a:latin typeface="Calibri"/>
                        <a:ea typeface="Calibri"/>
                        <a:cs typeface="B Nazanin" pitchFamily="2" charset="-78"/>
                      </a:endParaRPr>
                    </a:p>
                  </a:txBody>
                  <a:tcPr marL="68580" marR="68580" marT="0" marB="0" anchor="ctr"/>
                </a:tc>
                <a:extLst>
                  <a:ext uri="{0D108BD9-81ED-4DB2-BD59-A6C34878D82A}">
                    <a16:rowId xmlns:a16="http://schemas.microsoft.com/office/drawing/2014/main" xmlns="" val="10009"/>
                  </a:ext>
                </a:extLst>
              </a:tr>
              <a:tr h="366699">
                <a:tc>
                  <a:txBody>
                    <a:bodyPr/>
                    <a:lstStyle/>
                    <a:p>
                      <a:pPr algn="r" rtl="1">
                        <a:lnSpc>
                          <a:spcPct val="115000"/>
                        </a:lnSpc>
                        <a:spcAft>
                          <a:spcPts val="0"/>
                        </a:spcAft>
                      </a:pPr>
                      <a:r>
                        <a:rPr lang="fa-IR" sz="1400" dirty="0">
                          <a:solidFill>
                            <a:schemeClr val="tx1"/>
                          </a:solidFill>
                          <a:effectLst/>
                          <a:cs typeface="B Nazanin" pitchFamily="2" charset="-78"/>
                        </a:rPr>
                        <a:t>بازدید از مراکز علمی و صنعتی و نمایشگاهی</a:t>
                      </a:r>
                      <a:r>
                        <a:rPr lang="ar-SA" sz="1400" dirty="0">
                          <a:solidFill>
                            <a:schemeClr val="tx1"/>
                          </a:solidFill>
                          <a:effectLst/>
                          <a:cs typeface="B Nazanin" pitchFamily="2" charset="-78"/>
                        </a:rPr>
                        <a:t> کشور در مرکز رشد فناوری تجهیزات پزشکی</a:t>
                      </a:r>
                      <a:endParaRPr lang="en-US" sz="1200" dirty="0">
                        <a:solidFill>
                          <a:schemeClr val="tx1"/>
                        </a:solidFill>
                        <a:effectLst/>
                        <a:latin typeface="Calibri"/>
                        <a:ea typeface="Calibri"/>
                        <a:cs typeface="B Nazanin" pitchFamily="2" charset="-78"/>
                      </a:endParaRPr>
                    </a:p>
                  </a:txBody>
                  <a:tcPr marL="68580" marR="68580" marT="0" marB="0">
                    <a:solidFill>
                      <a:schemeClr val="accent6">
                        <a:lumMod val="40000"/>
                        <a:lumOff val="60000"/>
                      </a:schemeClr>
                    </a:solidFill>
                  </a:tcPr>
                </a:tc>
                <a:tc>
                  <a:txBody>
                    <a:bodyPr/>
                    <a:lstStyle/>
                    <a:p>
                      <a:pPr algn="ctr" rtl="1">
                        <a:lnSpc>
                          <a:spcPct val="115000"/>
                        </a:lnSpc>
                        <a:spcAft>
                          <a:spcPts val="0"/>
                        </a:spcAft>
                      </a:pPr>
                      <a:r>
                        <a:rPr lang="en-US" sz="1400" dirty="0">
                          <a:effectLst/>
                          <a:cs typeface="B Nazanin" pitchFamily="2" charset="-78"/>
                        </a:rPr>
                        <a:t>M12</a:t>
                      </a:r>
                      <a:endParaRPr lang="en-US" sz="1200" dirty="0">
                        <a:effectLst/>
                        <a:latin typeface="Calibri"/>
                        <a:ea typeface="Calibri"/>
                        <a:cs typeface="B Nazanin" pitchFamily="2" charset="-78"/>
                      </a:endParaRPr>
                    </a:p>
                  </a:txBody>
                  <a:tcPr marL="68580" marR="68580" marT="0" marB="0" anchor="ctr">
                    <a:solidFill>
                      <a:schemeClr val="accent6">
                        <a:lumMod val="40000"/>
                        <a:lumOff val="60000"/>
                      </a:schemeClr>
                    </a:solidFill>
                  </a:tcPr>
                </a:tc>
                <a:extLst>
                  <a:ext uri="{0D108BD9-81ED-4DB2-BD59-A6C34878D82A}">
                    <a16:rowId xmlns:a16="http://schemas.microsoft.com/office/drawing/2014/main" xmlns="" val="10010"/>
                  </a:ext>
                </a:extLst>
              </a:tr>
              <a:tr h="540060">
                <a:tc>
                  <a:txBody>
                    <a:bodyPr/>
                    <a:lstStyle/>
                    <a:p>
                      <a:pPr algn="r" rtl="1">
                        <a:lnSpc>
                          <a:spcPct val="115000"/>
                        </a:lnSpc>
                        <a:spcAft>
                          <a:spcPts val="0"/>
                        </a:spcAft>
                      </a:pPr>
                      <a:r>
                        <a:rPr lang="fa-IR" sz="1400" dirty="0">
                          <a:solidFill>
                            <a:schemeClr val="tx1"/>
                          </a:solidFill>
                          <a:effectLst/>
                          <a:cs typeface="B Nazanin" pitchFamily="2" charset="-78"/>
                        </a:rPr>
                        <a:t>فرایند برگزاری و شرکت در نمایشگاه‌های‌ فناوری‌های حوزه سلامت (ملی، بین‌المللی) توسط مرکز رشد فناوری تجهیزات پزشکی</a:t>
                      </a:r>
                      <a:endParaRPr lang="en-US" sz="1200" dirty="0">
                        <a:solidFill>
                          <a:schemeClr val="tx1"/>
                        </a:solidFill>
                        <a:effectLst/>
                        <a:latin typeface="Calibri"/>
                        <a:ea typeface="Calibri"/>
                        <a:cs typeface="B Nazanin" pitchFamily="2" charset="-78"/>
                      </a:endParaRPr>
                    </a:p>
                  </a:txBody>
                  <a:tcPr marL="68580" marR="68580" marT="0" marB="0">
                    <a:solidFill>
                      <a:schemeClr val="accent6">
                        <a:lumMod val="20000"/>
                        <a:lumOff val="80000"/>
                      </a:schemeClr>
                    </a:solidFill>
                  </a:tcPr>
                </a:tc>
                <a:tc>
                  <a:txBody>
                    <a:bodyPr/>
                    <a:lstStyle/>
                    <a:p>
                      <a:pPr algn="ctr" rtl="1">
                        <a:lnSpc>
                          <a:spcPct val="115000"/>
                        </a:lnSpc>
                        <a:spcAft>
                          <a:spcPts val="0"/>
                        </a:spcAft>
                      </a:pPr>
                      <a:r>
                        <a:rPr lang="en-US" sz="1400" dirty="0">
                          <a:effectLst/>
                          <a:cs typeface="B Nazanin" pitchFamily="2" charset="-78"/>
                        </a:rPr>
                        <a:t>M13</a:t>
                      </a:r>
                      <a:endParaRPr lang="en-US" sz="1200" dirty="0">
                        <a:effectLst/>
                        <a:latin typeface="Calibri"/>
                        <a:ea typeface="Calibri"/>
                        <a:cs typeface="B Nazanin" pitchFamily="2" charset="-78"/>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xmlns="" val="10011"/>
                  </a:ext>
                </a:extLst>
              </a:tr>
              <a:tr h="385757">
                <a:tc>
                  <a:txBody>
                    <a:bodyPr/>
                    <a:lstStyle/>
                    <a:p>
                      <a:pPr algn="just" rtl="1">
                        <a:lnSpc>
                          <a:spcPct val="115000"/>
                        </a:lnSpc>
                        <a:spcAft>
                          <a:spcPts val="0"/>
                        </a:spcAft>
                      </a:pPr>
                      <a:r>
                        <a:rPr lang="fa-IR" sz="1400" dirty="0">
                          <a:solidFill>
                            <a:schemeClr val="tx1"/>
                          </a:solidFill>
                          <a:effectLst/>
                          <a:cs typeface="B Nazanin" pitchFamily="2" charset="-78"/>
                        </a:rPr>
                        <a:t>استفاده از تسهیلات صندوق پرشین البرز</a:t>
                      </a:r>
                      <a:endParaRPr lang="en-US" sz="1200" dirty="0">
                        <a:solidFill>
                          <a:schemeClr val="tx1"/>
                        </a:solidFill>
                        <a:effectLst/>
                        <a:latin typeface="Calibri"/>
                        <a:ea typeface="Calibri"/>
                        <a:cs typeface="B Nazanin" pitchFamily="2" charset="-78"/>
                      </a:endParaRPr>
                    </a:p>
                  </a:txBody>
                  <a:tcPr marL="68580" marR="68580" marT="0" marB="0">
                    <a:solidFill>
                      <a:schemeClr val="accent6">
                        <a:lumMod val="40000"/>
                        <a:lumOff val="60000"/>
                      </a:schemeClr>
                    </a:solidFill>
                  </a:tcPr>
                </a:tc>
                <a:tc>
                  <a:txBody>
                    <a:bodyPr/>
                    <a:lstStyle/>
                    <a:p>
                      <a:pPr algn="ctr" rtl="1">
                        <a:lnSpc>
                          <a:spcPct val="115000"/>
                        </a:lnSpc>
                        <a:spcAft>
                          <a:spcPts val="0"/>
                        </a:spcAft>
                      </a:pPr>
                      <a:r>
                        <a:rPr lang="en-US" sz="1400" dirty="0">
                          <a:effectLst/>
                          <a:cs typeface="B Nazanin" pitchFamily="2" charset="-78"/>
                        </a:rPr>
                        <a:t>M15</a:t>
                      </a:r>
                      <a:endParaRPr lang="en-US" sz="1200" dirty="0">
                        <a:effectLst/>
                        <a:latin typeface="Calibri"/>
                        <a:ea typeface="Calibri"/>
                        <a:cs typeface="B Nazanin" pitchFamily="2" charset="-78"/>
                      </a:endParaRPr>
                    </a:p>
                  </a:txBody>
                  <a:tcPr marL="68580" marR="68580" marT="0" marB="0" anchor="ctr">
                    <a:solidFill>
                      <a:schemeClr val="accent6">
                        <a:lumMod val="40000"/>
                        <a:lumOff val="60000"/>
                      </a:schemeClr>
                    </a:solidFill>
                  </a:tcPr>
                </a:tc>
                <a:extLst>
                  <a:ext uri="{0D108BD9-81ED-4DB2-BD59-A6C34878D82A}">
                    <a16:rowId xmlns:a16="http://schemas.microsoft.com/office/drawing/2014/main" xmlns="" val="10012"/>
                  </a:ext>
                </a:extLst>
              </a:tr>
            </a:tbl>
          </a:graphicData>
        </a:graphic>
      </p:graphicFrame>
    </p:spTree>
    <p:extLst>
      <p:ext uri="{BB962C8B-B14F-4D97-AF65-F5344CB8AC3E}">
        <p14:creationId xmlns:p14="http://schemas.microsoft.com/office/powerpoint/2010/main" val="1142055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686800" cy="1008112"/>
          </a:xfrm>
        </p:spPr>
        <p:txBody>
          <a:bodyPr>
            <a:noAutofit/>
          </a:bodyPr>
          <a:lstStyle/>
          <a:p>
            <a:pPr algn="r" rtl="1"/>
            <a:r>
              <a:rPr lang="fa-IR" sz="2800" b="1" dirty="0" smtClean="0">
                <a:solidFill>
                  <a:srgbClr val="C00000"/>
                </a:solidFill>
              </a:rPr>
              <a:t>فهرست فرایندهای بازبینی شده مرکز رشد فناوری تجهیزات پزشکی در طی سال 97</a:t>
            </a:r>
            <a:endParaRPr lang="en-US" sz="2800" b="1"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53727610"/>
              </p:ext>
            </p:extLst>
          </p:nvPr>
        </p:nvGraphicFramePr>
        <p:xfrm>
          <a:off x="251520" y="1160410"/>
          <a:ext cx="8712968" cy="5364933"/>
        </p:xfrm>
        <a:graphic>
          <a:graphicData uri="http://schemas.openxmlformats.org/drawingml/2006/table">
            <a:tbl>
              <a:tblPr firstRow="1" firstCol="1" bandRow="1">
                <a:tableStyleId>{5C22544A-7EE6-4342-B048-85BDC9FD1C3A}</a:tableStyleId>
              </a:tblPr>
              <a:tblGrid>
                <a:gridCol w="7488832">
                  <a:extLst>
                    <a:ext uri="{9D8B030D-6E8A-4147-A177-3AD203B41FA5}">
                      <a16:colId xmlns:a16="http://schemas.microsoft.com/office/drawing/2014/main" xmlns="" val="20000"/>
                    </a:ext>
                  </a:extLst>
                </a:gridCol>
                <a:gridCol w="1224136">
                  <a:extLst>
                    <a:ext uri="{9D8B030D-6E8A-4147-A177-3AD203B41FA5}">
                      <a16:colId xmlns:a16="http://schemas.microsoft.com/office/drawing/2014/main" xmlns="" val="20001"/>
                    </a:ext>
                  </a:extLst>
                </a:gridCol>
              </a:tblGrid>
              <a:tr h="359148">
                <a:tc>
                  <a:txBody>
                    <a:bodyPr/>
                    <a:lstStyle/>
                    <a:p>
                      <a:pPr algn="ctr" rtl="1">
                        <a:lnSpc>
                          <a:spcPct val="115000"/>
                        </a:lnSpc>
                        <a:spcAft>
                          <a:spcPts val="0"/>
                        </a:spcAft>
                      </a:pPr>
                      <a:r>
                        <a:rPr lang="ar-SA" sz="1800" dirty="0">
                          <a:effectLst/>
                          <a:cs typeface="B Nazanin" pitchFamily="2" charset="-78"/>
                        </a:rPr>
                        <a:t>عنوان فرایند</a:t>
                      </a:r>
                      <a:endParaRPr lang="en-US" sz="1600" dirty="0">
                        <a:effectLst/>
                        <a:latin typeface="Calibri"/>
                        <a:ea typeface="Calibri"/>
                        <a:cs typeface="B Nazanin" pitchFamily="2" charset="-78"/>
                      </a:endParaRPr>
                    </a:p>
                  </a:txBody>
                  <a:tcPr marL="68580" marR="68580" marT="0" marB="0">
                    <a:solidFill>
                      <a:schemeClr val="accent1">
                        <a:lumMod val="75000"/>
                      </a:schemeClr>
                    </a:solidFill>
                  </a:tcPr>
                </a:tc>
                <a:tc>
                  <a:txBody>
                    <a:bodyPr/>
                    <a:lstStyle/>
                    <a:p>
                      <a:pPr algn="ctr" rtl="1">
                        <a:lnSpc>
                          <a:spcPct val="115000"/>
                        </a:lnSpc>
                        <a:spcAft>
                          <a:spcPts val="0"/>
                        </a:spcAft>
                      </a:pPr>
                      <a:r>
                        <a:rPr lang="ar-SA" sz="1800" dirty="0">
                          <a:effectLst/>
                          <a:cs typeface="B Nazanin" pitchFamily="2" charset="-78"/>
                        </a:rPr>
                        <a:t>کد فرایند</a:t>
                      </a:r>
                      <a:endParaRPr lang="en-US" sz="1600" dirty="0">
                        <a:effectLst/>
                        <a:latin typeface="Calibri"/>
                        <a:ea typeface="Calibri"/>
                        <a:cs typeface="B Nazanin" pitchFamily="2" charset="-78"/>
                      </a:endParaRPr>
                    </a:p>
                  </a:txBody>
                  <a:tcPr marL="68580" marR="68580" marT="0" marB="0">
                    <a:solidFill>
                      <a:schemeClr val="accent1">
                        <a:lumMod val="75000"/>
                      </a:schemeClr>
                    </a:solidFill>
                  </a:tcPr>
                </a:tc>
                <a:extLst>
                  <a:ext uri="{0D108BD9-81ED-4DB2-BD59-A6C34878D82A}">
                    <a16:rowId xmlns:a16="http://schemas.microsoft.com/office/drawing/2014/main" xmlns="" val="10000"/>
                  </a:ext>
                </a:extLst>
              </a:tr>
              <a:tr h="297740">
                <a:tc>
                  <a:txBody>
                    <a:bodyPr/>
                    <a:lstStyle/>
                    <a:p>
                      <a:pPr algn="just" rtl="1">
                        <a:lnSpc>
                          <a:spcPct val="115000"/>
                        </a:lnSpc>
                        <a:spcAft>
                          <a:spcPts val="0"/>
                        </a:spcAft>
                      </a:pPr>
                      <a:r>
                        <a:rPr lang="ar-SA" sz="1400" dirty="0">
                          <a:solidFill>
                            <a:schemeClr val="tx1"/>
                          </a:solidFill>
                          <a:effectLst/>
                          <a:cs typeface="B Nazanin" pitchFamily="2" charset="-78"/>
                          <a:hlinkClick r:id="rId2" action="ppaction://hlinkfile"/>
                        </a:rPr>
                        <a:t>پذیرش طرح‌ها و ایده‌های فناورانه در مرکز رشد فناوری تجهیزات پزشکی</a:t>
                      </a:r>
                      <a:endParaRPr lang="en-US" sz="1200" dirty="0">
                        <a:solidFill>
                          <a:schemeClr val="tx1"/>
                        </a:solidFill>
                        <a:effectLst/>
                        <a:latin typeface="Calibri"/>
                        <a:ea typeface="Calibri"/>
                        <a:cs typeface="B Nazanin" pitchFamily="2" charset="-78"/>
                      </a:endParaRPr>
                    </a:p>
                  </a:txBody>
                  <a:tcPr marL="68580" marR="68580" marT="0" marB="0">
                    <a:solidFill>
                      <a:schemeClr val="accent6">
                        <a:lumMod val="40000"/>
                        <a:lumOff val="60000"/>
                      </a:schemeClr>
                    </a:solidFill>
                  </a:tcPr>
                </a:tc>
                <a:tc>
                  <a:txBody>
                    <a:bodyPr/>
                    <a:lstStyle/>
                    <a:p>
                      <a:pPr algn="ctr" rtl="1">
                        <a:lnSpc>
                          <a:spcPct val="115000"/>
                        </a:lnSpc>
                        <a:spcAft>
                          <a:spcPts val="0"/>
                        </a:spcAft>
                      </a:pPr>
                      <a:r>
                        <a:rPr lang="en-US" sz="1400" dirty="0">
                          <a:effectLst/>
                          <a:cs typeface="B Nazanin" pitchFamily="2" charset="-78"/>
                        </a:rPr>
                        <a:t>M01</a:t>
                      </a:r>
                      <a:endParaRPr lang="en-US" sz="1200" dirty="0">
                        <a:effectLst/>
                        <a:latin typeface="Calibri"/>
                        <a:ea typeface="Calibri"/>
                        <a:cs typeface="B Nazanin" pitchFamily="2" charset="-78"/>
                      </a:endParaRPr>
                    </a:p>
                  </a:txBody>
                  <a:tcPr marL="68580" marR="68580" marT="0" marB="0" anchor="ctr"/>
                </a:tc>
                <a:extLst>
                  <a:ext uri="{0D108BD9-81ED-4DB2-BD59-A6C34878D82A}">
                    <a16:rowId xmlns:a16="http://schemas.microsoft.com/office/drawing/2014/main" xmlns="" val="10001"/>
                  </a:ext>
                </a:extLst>
              </a:tr>
              <a:tr h="340366">
                <a:tc>
                  <a:txBody>
                    <a:bodyPr/>
                    <a:lstStyle/>
                    <a:p>
                      <a:pPr algn="just" rtl="1">
                        <a:lnSpc>
                          <a:spcPct val="115000"/>
                        </a:lnSpc>
                        <a:spcAft>
                          <a:spcPts val="0"/>
                        </a:spcAft>
                      </a:pPr>
                      <a:r>
                        <a:rPr lang="ar-SA" sz="1400" dirty="0">
                          <a:solidFill>
                            <a:schemeClr val="tx1"/>
                          </a:solidFill>
                          <a:effectLst/>
                          <a:cs typeface="B Nazanin" pitchFamily="2" charset="-78"/>
                          <a:hlinkClick r:id="rId3" action="ppaction://hlinkfile"/>
                        </a:rPr>
                        <a:t>استقرار واحدهای فناور و یا توسعه فضای فیزیکی واحدهای فناور مستقر در مرکز رشد فناوری تجهیزات پزشکی</a:t>
                      </a:r>
                      <a:endParaRPr lang="en-US" sz="1200" dirty="0">
                        <a:solidFill>
                          <a:schemeClr val="tx1"/>
                        </a:solidFill>
                        <a:effectLst/>
                        <a:latin typeface="Calibri"/>
                        <a:ea typeface="Calibri"/>
                        <a:cs typeface="B Nazanin" pitchFamily="2" charset="-78"/>
                      </a:endParaRPr>
                    </a:p>
                  </a:txBody>
                  <a:tcPr marL="68580" marR="68580" marT="0" marB="0">
                    <a:solidFill>
                      <a:schemeClr val="accent6">
                        <a:lumMod val="20000"/>
                        <a:lumOff val="80000"/>
                      </a:schemeClr>
                    </a:solidFill>
                  </a:tcPr>
                </a:tc>
                <a:tc>
                  <a:txBody>
                    <a:bodyPr/>
                    <a:lstStyle/>
                    <a:p>
                      <a:pPr algn="ctr" rtl="1">
                        <a:lnSpc>
                          <a:spcPct val="115000"/>
                        </a:lnSpc>
                        <a:spcAft>
                          <a:spcPts val="0"/>
                        </a:spcAft>
                      </a:pPr>
                      <a:r>
                        <a:rPr lang="en-US" sz="1400" dirty="0">
                          <a:effectLst/>
                          <a:cs typeface="B Nazanin" pitchFamily="2" charset="-78"/>
                        </a:rPr>
                        <a:t>M02</a:t>
                      </a:r>
                      <a:endParaRPr lang="en-US" sz="1200" dirty="0">
                        <a:effectLst/>
                        <a:latin typeface="Calibri"/>
                        <a:ea typeface="Calibri"/>
                        <a:cs typeface="B Nazanin" pitchFamily="2" charset="-78"/>
                      </a:endParaRPr>
                    </a:p>
                  </a:txBody>
                  <a:tcPr marL="68580" marR="68580" marT="0" marB="0" anchor="ctr"/>
                </a:tc>
                <a:extLst>
                  <a:ext uri="{0D108BD9-81ED-4DB2-BD59-A6C34878D82A}">
                    <a16:rowId xmlns:a16="http://schemas.microsoft.com/office/drawing/2014/main" xmlns="" val="10002"/>
                  </a:ext>
                </a:extLst>
              </a:tr>
              <a:tr h="303530">
                <a:tc>
                  <a:txBody>
                    <a:bodyPr/>
                    <a:lstStyle/>
                    <a:p>
                      <a:pPr algn="r" rtl="1">
                        <a:lnSpc>
                          <a:spcPct val="115000"/>
                        </a:lnSpc>
                        <a:spcAft>
                          <a:spcPts val="0"/>
                        </a:spcAft>
                      </a:pPr>
                      <a:r>
                        <a:rPr lang="ar-SA" sz="1400" dirty="0">
                          <a:solidFill>
                            <a:schemeClr val="tx1"/>
                          </a:solidFill>
                          <a:effectLst/>
                          <a:cs typeface="B Nazanin" pitchFamily="2" charset="-78"/>
                          <a:hlinkClick r:id="rId4" action="ppaction://hlinkfile"/>
                        </a:rPr>
                        <a:t>پرداخت تسهیلات به شرکت‌های فناور مستقر در مرکز رشد فناوری تجهیزات پزشکی</a:t>
                      </a:r>
                      <a:endParaRPr lang="en-US" sz="1200" dirty="0">
                        <a:solidFill>
                          <a:schemeClr val="tx1"/>
                        </a:solidFill>
                        <a:effectLst/>
                        <a:latin typeface="Calibri"/>
                        <a:ea typeface="Calibri"/>
                        <a:cs typeface="B Nazanin" pitchFamily="2" charset="-78"/>
                      </a:endParaRPr>
                    </a:p>
                  </a:txBody>
                  <a:tcPr marL="68580" marR="68580" marT="0" marB="0">
                    <a:solidFill>
                      <a:schemeClr val="accent6">
                        <a:lumMod val="40000"/>
                        <a:lumOff val="60000"/>
                      </a:schemeClr>
                    </a:solidFill>
                  </a:tcPr>
                </a:tc>
                <a:tc>
                  <a:txBody>
                    <a:bodyPr/>
                    <a:lstStyle/>
                    <a:p>
                      <a:pPr algn="ctr" rtl="1">
                        <a:lnSpc>
                          <a:spcPct val="115000"/>
                        </a:lnSpc>
                        <a:spcAft>
                          <a:spcPts val="0"/>
                        </a:spcAft>
                      </a:pPr>
                      <a:r>
                        <a:rPr lang="en-US" sz="1400" dirty="0">
                          <a:effectLst/>
                          <a:cs typeface="B Nazanin" pitchFamily="2" charset="-78"/>
                        </a:rPr>
                        <a:t>M03</a:t>
                      </a:r>
                      <a:endParaRPr lang="en-US" sz="1200" dirty="0">
                        <a:effectLst/>
                        <a:latin typeface="Calibri"/>
                        <a:ea typeface="Calibri"/>
                        <a:cs typeface="B Nazanin" pitchFamily="2" charset="-78"/>
                      </a:endParaRPr>
                    </a:p>
                  </a:txBody>
                  <a:tcPr marL="68580" marR="68580" marT="0" marB="0" anchor="ctr"/>
                </a:tc>
                <a:extLst>
                  <a:ext uri="{0D108BD9-81ED-4DB2-BD59-A6C34878D82A}">
                    <a16:rowId xmlns:a16="http://schemas.microsoft.com/office/drawing/2014/main" xmlns="" val="10003"/>
                  </a:ext>
                </a:extLst>
              </a:tr>
              <a:tr h="248702">
                <a:tc>
                  <a:txBody>
                    <a:bodyPr/>
                    <a:lstStyle/>
                    <a:p>
                      <a:pPr algn="r" rtl="1">
                        <a:lnSpc>
                          <a:spcPct val="115000"/>
                        </a:lnSpc>
                        <a:spcAft>
                          <a:spcPts val="0"/>
                        </a:spcAft>
                      </a:pPr>
                      <a:r>
                        <a:rPr lang="ar-SA" sz="1400" dirty="0">
                          <a:solidFill>
                            <a:schemeClr val="tx1"/>
                          </a:solidFill>
                          <a:effectLst/>
                          <a:cs typeface="B Nazanin" pitchFamily="2" charset="-78"/>
                          <a:hlinkClick r:id="rId5" action="ppaction://hlinkfile"/>
                        </a:rPr>
                        <a:t>داوری اختراع در مرکز رشد فناوری تجهیزات پزشکی</a:t>
                      </a:r>
                      <a:endParaRPr lang="en-US" sz="1200" dirty="0">
                        <a:solidFill>
                          <a:schemeClr val="tx1"/>
                        </a:solidFill>
                        <a:effectLst/>
                        <a:latin typeface="Calibri"/>
                        <a:ea typeface="Calibri"/>
                        <a:cs typeface="B Nazanin" pitchFamily="2" charset="-78"/>
                      </a:endParaRPr>
                    </a:p>
                  </a:txBody>
                  <a:tcPr marL="68580" marR="68580" marT="0" marB="0">
                    <a:solidFill>
                      <a:schemeClr val="accent6">
                        <a:lumMod val="20000"/>
                        <a:lumOff val="80000"/>
                      </a:schemeClr>
                    </a:solidFill>
                  </a:tcPr>
                </a:tc>
                <a:tc>
                  <a:txBody>
                    <a:bodyPr/>
                    <a:lstStyle/>
                    <a:p>
                      <a:pPr algn="ctr" rtl="1">
                        <a:lnSpc>
                          <a:spcPct val="115000"/>
                        </a:lnSpc>
                        <a:spcAft>
                          <a:spcPts val="0"/>
                        </a:spcAft>
                      </a:pPr>
                      <a:r>
                        <a:rPr lang="en-US" sz="1400" dirty="0">
                          <a:effectLst/>
                          <a:cs typeface="B Nazanin" pitchFamily="2" charset="-78"/>
                        </a:rPr>
                        <a:t>M04</a:t>
                      </a:r>
                      <a:endParaRPr lang="en-US" sz="1200" dirty="0">
                        <a:effectLst/>
                        <a:latin typeface="Calibri"/>
                        <a:ea typeface="Calibri"/>
                        <a:cs typeface="B Nazanin" pitchFamily="2" charset="-78"/>
                      </a:endParaRPr>
                    </a:p>
                  </a:txBody>
                  <a:tcPr marL="68580" marR="68580" marT="0" marB="0" anchor="ctr"/>
                </a:tc>
                <a:extLst>
                  <a:ext uri="{0D108BD9-81ED-4DB2-BD59-A6C34878D82A}">
                    <a16:rowId xmlns:a16="http://schemas.microsoft.com/office/drawing/2014/main" xmlns="" val="10004"/>
                  </a:ext>
                </a:extLst>
              </a:tr>
              <a:tr h="248702">
                <a:tc>
                  <a:txBody>
                    <a:bodyPr/>
                    <a:lstStyle/>
                    <a:p>
                      <a:pPr algn="r" rtl="1">
                        <a:lnSpc>
                          <a:spcPct val="115000"/>
                        </a:lnSpc>
                        <a:spcAft>
                          <a:spcPts val="0"/>
                        </a:spcAft>
                      </a:pPr>
                      <a:r>
                        <a:rPr lang="ar-SA" sz="1400" dirty="0">
                          <a:solidFill>
                            <a:schemeClr val="tx1"/>
                          </a:solidFill>
                          <a:effectLst/>
                          <a:cs typeface="B Nazanin" pitchFamily="2" charset="-78"/>
                        </a:rPr>
                        <a:t>داوری طرح فناورانه در مرکز رشد فناوری تجهیزات پزشکی</a:t>
                      </a:r>
                      <a:endParaRPr lang="en-US" sz="1200" dirty="0">
                        <a:solidFill>
                          <a:schemeClr val="tx1"/>
                        </a:solidFill>
                        <a:effectLst/>
                        <a:latin typeface="Calibri"/>
                        <a:ea typeface="Calibri"/>
                        <a:cs typeface="B Nazanin" pitchFamily="2" charset="-78"/>
                      </a:endParaRPr>
                    </a:p>
                  </a:txBody>
                  <a:tcPr marL="68580" marR="68580" marT="0" marB="0">
                    <a:solidFill>
                      <a:schemeClr val="accent6">
                        <a:lumMod val="40000"/>
                        <a:lumOff val="60000"/>
                      </a:schemeClr>
                    </a:solidFill>
                  </a:tcPr>
                </a:tc>
                <a:tc>
                  <a:txBody>
                    <a:bodyPr/>
                    <a:lstStyle/>
                    <a:p>
                      <a:pPr algn="ctr" rtl="1">
                        <a:lnSpc>
                          <a:spcPct val="115000"/>
                        </a:lnSpc>
                        <a:spcAft>
                          <a:spcPts val="0"/>
                        </a:spcAft>
                      </a:pPr>
                      <a:r>
                        <a:rPr lang="en-US" sz="1400" dirty="0">
                          <a:effectLst/>
                          <a:cs typeface="B Nazanin" pitchFamily="2" charset="-78"/>
                        </a:rPr>
                        <a:t>M05</a:t>
                      </a:r>
                      <a:endParaRPr lang="en-US" sz="1200" dirty="0">
                        <a:effectLst/>
                        <a:latin typeface="Calibri"/>
                        <a:ea typeface="Calibri"/>
                        <a:cs typeface="B Nazanin" pitchFamily="2" charset="-78"/>
                      </a:endParaRPr>
                    </a:p>
                  </a:txBody>
                  <a:tcPr marL="68580" marR="68580" marT="0" marB="0" anchor="ctr"/>
                </a:tc>
                <a:extLst>
                  <a:ext uri="{0D108BD9-81ED-4DB2-BD59-A6C34878D82A}">
                    <a16:rowId xmlns:a16="http://schemas.microsoft.com/office/drawing/2014/main" xmlns="" val="10005"/>
                  </a:ext>
                </a:extLst>
              </a:tr>
              <a:tr h="291951">
                <a:tc>
                  <a:txBody>
                    <a:bodyPr/>
                    <a:lstStyle/>
                    <a:p>
                      <a:pPr algn="r" rtl="1">
                        <a:lnSpc>
                          <a:spcPct val="115000"/>
                        </a:lnSpc>
                        <a:spcAft>
                          <a:spcPts val="0"/>
                        </a:spcAft>
                      </a:pPr>
                      <a:r>
                        <a:rPr lang="ar-SA" sz="1400" dirty="0">
                          <a:solidFill>
                            <a:schemeClr val="tx1"/>
                          </a:solidFill>
                          <a:effectLst/>
                          <a:cs typeface="B Nazanin" pitchFamily="2" charset="-78"/>
                          <a:hlinkClick r:id="rId6" action="ppaction://hlinkfile"/>
                        </a:rPr>
                        <a:t>پایش مستمرعملکرد فناوران در مرکز رشد </a:t>
                      </a:r>
                      <a:r>
                        <a:rPr lang="fa-IR" sz="1400" dirty="0">
                          <a:solidFill>
                            <a:schemeClr val="tx1"/>
                          </a:solidFill>
                          <a:effectLst/>
                          <a:cs typeface="B Nazanin" pitchFamily="2" charset="-78"/>
                          <a:hlinkClick r:id="rId6" action="ppaction://hlinkfile"/>
                        </a:rPr>
                        <a:t>فناوری</a:t>
                      </a:r>
                      <a:r>
                        <a:rPr lang="ar-SA" sz="1400" dirty="0">
                          <a:solidFill>
                            <a:schemeClr val="tx1"/>
                          </a:solidFill>
                          <a:effectLst/>
                          <a:cs typeface="B Nazanin" pitchFamily="2" charset="-78"/>
                          <a:hlinkClick r:id="rId6" action="ppaction://hlinkfile"/>
                        </a:rPr>
                        <a:t> تجهیزات پزشکی</a:t>
                      </a:r>
                      <a:endParaRPr lang="en-US" sz="1200" dirty="0">
                        <a:solidFill>
                          <a:schemeClr val="tx1"/>
                        </a:solidFill>
                        <a:effectLst/>
                        <a:latin typeface="Calibri"/>
                        <a:ea typeface="Calibri"/>
                        <a:cs typeface="B Nazanin" pitchFamily="2" charset="-78"/>
                      </a:endParaRPr>
                    </a:p>
                  </a:txBody>
                  <a:tcPr marL="68580" marR="68580" marT="0" marB="0">
                    <a:solidFill>
                      <a:schemeClr val="accent6">
                        <a:lumMod val="20000"/>
                        <a:lumOff val="80000"/>
                      </a:schemeClr>
                    </a:solidFill>
                  </a:tcPr>
                </a:tc>
                <a:tc>
                  <a:txBody>
                    <a:bodyPr/>
                    <a:lstStyle/>
                    <a:p>
                      <a:pPr algn="ctr" rtl="1">
                        <a:lnSpc>
                          <a:spcPct val="115000"/>
                        </a:lnSpc>
                        <a:spcAft>
                          <a:spcPts val="0"/>
                        </a:spcAft>
                      </a:pPr>
                      <a:r>
                        <a:rPr lang="en-US" sz="1400" dirty="0">
                          <a:effectLst/>
                          <a:cs typeface="B Nazanin" pitchFamily="2" charset="-78"/>
                        </a:rPr>
                        <a:t>M07</a:t>
                      </a:r>
                      <a:endParaRPr lang="en-US" sz="1200" dirty="0">
                        <a:effectLst/>
                        <a:latin typeface="Calibri"/>
                        <a:ea typeface="Calibri"/>
                        <a:cs typeface="B Nazanin" pitchFamily="2" charset="-78"/>
                      </a:endParaRPr>
                    </a:p>
                  </a:txBody>
                  <a:tcPr marL="68580" marR="68580" marT="0" marB="0" anchor="ctr"/>
                </a:tc>
                <a:extLst>
                  <a:ext uri="{0D108BD9-81ED-4DB2-BD59-A6C34878D82A}">
                    <a16:rowId xmlns:a16="http://schemas.microsoft.com/office/drawing/2014/main" xmlns="" val="10006"/>
                  </a:ext>
                </a:extLst>
              </a:tr>
              <a:tr h="248702">
                <a:tc>
                  <a:txBody>
                    <a:bodyPr/>
                    <a:lstStyle/>
                    <a:p>
                      <a:pPr algn="r" rtl="1">
                        <a:lnSpc>
                          <a:spcPct val="115000"/>
                        </a:lnSpc>
                        <a:spcAft>
                          <a:spcPts val="0"/>
                        </a:spcAft>
                      </a:pPr>
                      <a:r>
                        <a:rPr lang="ar-SA" sz="1400" dirty="0">
                          <a:solidFill>
                            <a:schemeClr val="tx1"/>
                          </a:solidFill>
                          <a:effectLst/>
                          <a:cs typeface="B Nazanin" pitchFamily="2" charset="-78"/>
                          <a:hlinkClick r:id="rId7" action="ppaction://hlinkfile"/>
                        </a:rPr>
                        <a:t>برگزاری شورای فناوری مرکز رشد فناوری تجهیزات پزشکی</a:t>
                      </a:r>
                      <a:endParaRPr lang="en-US" sz="1200" dirty="0">
                        <a:solidFill>
                          <a:schemeClr val="tx1"/>
                        </a:solidFill>
                        <a:effectLst/>
                        <a:latin typeface="Calibri"/>
                        <a:ea typeface="Calibri"/>
                        <a:cs typeface="B Nazanin" pitchFamily="2" charset="-78"/>
                      </a:endParaRPr>
                    </a:p>
                  </a:txBody>
                  <a:tcPr marL="68580" marR="68580" marT="0" marB="0">
                    <a:solidFill>
                      <a:schemeClr val="accent6">
                        <a:lumMod val="40000"/>
                        <a:lumOff val="60000"/>
                      </a:schemeClr>
                    </a:solidFill>
                  </a:tcPr>
                </a:tc>
                <a:tc>
                  <a:txBody>
                    <a:bodyPr/>
                    <a:lstStyle/>
                    <a:p>
                      <a:pPr algn="ctr" rtl="1">
                        <a:lnSpc>
                          <a:spcPct val="115000"/>
                        </a:lnSpc>
                        <a:spcAft>
                          <a:spcPts val="0"/>
                        </a:spcAft>
                      </a:pPr>
                      <a:r>
                        <a:rPr lang="en-US" sz="1400" dirty="0">
                          <a:effectLst/>
                          <a:cs typeface="B Nazanin" pitchFamily="2" charset="-78"/>
                        </a:rPr>
                        <a:t>M08</a:t>
                      </a:r>
                      <a:endParaRPr lang="en-US" sz="1200" dirty="0">
                        <a:effectLst/>
                        <a:latin typeface="Calibri"/>
                        <a:ea typeface="Calibri"/>
                        <a:cs typeface="B Nazanin" pitchFamily="2" charset="-78"/>
                      </a:endParaRPr>
                    </a:p>
                  </a:txBody>
                  <a:tcPr marL="68580" marR="68580" marT="0" marB="0" anchor="ctr"/>
                </a:tc>
                <a:extLst>
                  <a:ext uri="{0D108BD9-81ED-4DB2-BD59-A6C34878D82A}">
                    <a16:rowId xmlns:a16="http://schemas.microsoft.com/office/drawing/2014/main" xmlns="" val="10007"/>
                  </a:ext>
                </a:extLst>
              </a:tr>
              <a:tr h="297740">
                <a:tc>
                  <a:txBody>
                    <a:bodyPr/>
                    <a:lstStyle/>
                    <a:p>
                      <a:pPr marL="0" marR="0" indent="0" algn="r" defTabSz="914400" rtl="1" eaLnBrk="1" fontAlgn="auto" latinLnBrk="0" hangingPunct="1">
                        <a:lnSpc>
                          <a:spcPct val="115000"/>
                        </a:lnSpc>
                        <a:spcBef>
                          <a:spcPts val="0"/>
                        </a:spcBef>
                        <a:spcAft>
                          <a:spcPts val="0"/>
                        </a:spcAft>
                        <a:buClrTx/>
                        <a:buSzTx/>
                        <a:buFontTx/>
                        <a:buNone/>
                        <a:tabLst/>
                        <a:defRPr/>
                      </a:pPr>
                      <a:r>
                        <a:rPr lang="fa-IR" sz="1400" dirty="0" smtClean="0">
                          <a:solidFill>
                            <a:schemeClr val="tx1"/>
                          </a:solidFill>
                          <a:effectLst/>
                          <a:latin typeface="Calibri"/>
                          <a:ea typeface="Calibri"/>
                          <a:cs typeface="B Nazanin" pitchFamily="2" charset="-78"/>
                          <a:hlinkClick r:id="rId8" action="ppaction://hlinkfile"/>
                        </a:rPr>
                        <a:t>اطلاع رسانی گذراندن دوره های</a:t>
                      </a:r>
                      <a:r>
                        <a:rPr lang="fa-IR" sz="1400" baseline="0" dirty="0" smtClean="0">
                          <a:solidFill>
                            <a:schemeClr val="tx1"/>
                          </a:solidFill>
                          <a:effectLst/>
                          <a:latin typeface="Calibri"/>
                          <a:ea typeface="Calibri"/>
                          <a:cs typeface="B Nazanin" pitchFamily="2" charset="-78"/>
                          <a:hlinkClick r:id="rId8" action="ppaction://hlinkfile"/>
                        </a:rPr>
                        <a:t> آموزشی توانمندسازی فناوران بر اساس آیین نامه اجرایی مرکز رشد بصورت </a:t>
                      </a:r>
                      <a:r>
                        <a:rPr lang="fa-IR" sz="1400" dirty="0" smtClean="0">
                          <a:solidFill>
                            <a:schemeClr val="tx1"/>
                          </a:solidFill>
                          <a:effectLst/>
                          <a:latin typeface="Calibri"/>
                          <a:ea typeface="Calibri"/>
                          <a:cs typeface="B Nazanin" pitchFamily="2" charset="-78"/>
                          <a:hlinkClick r:id="rId8" action="ppaction://hlinkfile"/>
                        </a:rPr>
                        <a:t>اجباری</a:t>
                      </a:r>
                      <a:endParaRPr lang="en-US" sz="1400" dirty="0" smtClean="0">
                        <a:solidFill>
                          <a:schemeClr val="tx1"/>
                        </a:solidFill>
                        <a:effectLst/>
                        <a:latin typeface="Calibri"/>
                        <a:ea typeface="Calibri"/>
                        <a:cs typeface="B Nazanin" pitchFamily="2" charset="-78"/>
                      </a:endParaRPr>
                    </a:p>
                  </a:txBody>
                  <a:tcPr marL="68580" marR="68580" marT="0" marB="0">
                    <a:solidFill>
                      <a:schemeClr val="accent6">
                        <a:lumMod val="20000"/>
                        <a:lumOff val="80000"/>
                      </a:schemeClr>
                    </a:solidFill>
                  </a:tcPr>
                </a:tc>
                <a:tc>
                  <a:txBody>
                    <a:bodyPr/>
                    <a:lstStyle/>
                    <a:p>
                      <a:pPr algn="ctr" rtl="1">
                        <a:lnSpc>
                          <a:spcPct val="115000"/>
                        </a:lnSpc>
                        <a:spcAft>
                          <a:spcPts val="0"/>
                        </a:spcAft>
                      </a:pPr>
                      <a:r>
                        <a:rPr lang="en-US" sz="1400" dirty="0">
                          <a:effectLst/>
                          <a:cs typeface="B Nazanin" pitchFamily="2" charset="-78"/>
                        </a:rPr>
                        <a:t>M9</a:t>
                      </a:r>
                      <a:endParaRPr lang="en-US" sz="1200" dirty="0">
                        <a:effectLst/>
                        <a:latin typeface="Calibri"/>
                        <a:ea typeface="Calibri"/>
                        <a:cs typeface="B Nazanin" pitchFamily="2" charset="-78"/>
                      </a:endParaRPr>
                    </a:p>
                  </a:txBody>
                  <a:tcPr marL="68580" marR="68580" marT="0" marB="0" anchor="ctr"/>
                </a:tc>
                <a:extLst>
                  <a:ext uri="{0D108BD9-81ED-4DB2-BD59-A6C34878D82A}">
                    <a16:rowId xmlns:a16="http://schemas.microsoft.com/office/drawing/2014/main" xmlns="" val="10008"/>
                  </a:ext>
                </a:extLst>
              </a:tr>
              <a:tr h="510913">
                <a:tc>
                  <a:txBody>
                    <a:bodyPr/>
                    <a:lstStyle/>
                    <a:p>
                      <a:pPr algn="just" rtl="1">
                        <a:lnSpc>
                          <a:spcPct val="115000"/>
                        </a:lnSpc>
                        <a:spcAft>
                          <a:spcPts val="0"/>
                        </a:spcAft>
                        <a:tabLst>
                          <a:tab pos="3981450" algn="l"/>
                        </a:tabLst>
                      </a:pPr>
                      <a:r>
                        <a:rPr lang="ar-SA" sz="1400" dirty="0">
                          <a:solidFill>
                            <a:schemeClr val="tx1"/>
                          </a:solidFill>
                          <a:effectLst/>
                          <a:cs typeface="B Nazanin" pitchFamily="2" charset="-78"/>
                          <a:hlinkClick r:id="rId9" action="ppaction://hlinkfile"/>
                        </a:rPr>
                        <a:t>ارائه مشاوره (اخذ مجوز تولید وسیله پزشکی، اخذ مجوز دانش‌بنیان، ثبت شرکت و ...) در مرکز رشد فناوری تجهیزات پزشکی</a:t>
                      </a:r>
                      <a:endParaRPr lang="en-US" sz="1200" dirty="0">
                        <a:solidFill>
                          <a:schemeClr val="tx1"/>
                        </a:solidFill>
                        <a:effectLst/>
                        <a:latin typeface="Calibri"/>
                        <a:ea typeface="Calibri"/>
                        <a:cs typeface="B Nazanin" pitchFamily="2" charset="-78"/>
                      </a:endParaRPr>
                    </a:p>
                  </a:txBody>
                  <a:tcPr marL="68580" marR="68580" marT="0" marB="0">
                    <a:solidFill>
                      <a:schemeClr val="accent6">
                        <a:lumMod val="40000"/>
                        <a:lumOff val="60000"/>
                      </a:schemeClr>
                    </a:solidFill>
                  </a:tcPr>
                </a:tc>
                <a:tc>
                  <a:txBody>
                    <a:bodyPr/>
                    <a:lstStyle/>
                    <a:p>
                      <a:pPr algn="ctr" rtl="1">
                        <a:lnSpc>
                          <a:spcPct val="115000"/>
                        </a:lnSpc>
                        <a:spcAft>
                          <a:spcPts val="0"/>
                        </a:spcAft>
                      </a:pPr>
                      <a:r>
                        <a:rPr lang="en-US" sz="1400" dirty="0">
                          <a:effectLst/>
                          <a:cs typeface="B Nazanin" pitchFamily="2" charset="-78"/>
                        </a:rPr>
                        <a:t>M10</a:t>
                      </a:r>
                      <a:endParaRPr lang="en-US" sz="1200" dirty="0">
                        <a:effectLst/>
                        <a:latin typeface="Calibri"/>
                        <a:ea typeface="Calibri"/>
                        <a:cs typeface="B Nazanin" pitchFamily="2" charset="-78"/>
                      </a:endParaRPr>
                    </a:p>
                  </a:txBody>
                  <a:tcPr marL="68580" marR="68580" marT="0" marB="0" anchor="ctr"/>
                </a:tc>
                <a:extLst>
                  <a:ext uri="{0D108BD9-81ED-4DB2-BD59-A6C34878D82A}">
                    <a16:rowId xmlns:a16="http://schemas.microsoft.com/office/drawing/2014/main" xmlns="" val="10009"/>
                  </a:ext>
                </a:extLst>
              </a:tr>
              <a:tr h="291951">
                <a:tc>
                  <a:txBody>
                    <a:bodyPr/>
                    <a:lstStyle/>
                    <a:p>
                      <a:pPr algn="r" rtl="1">
                        <a:lnSpc>
                          <a:spcPct val="115000"/>
                        </a:lnSpc>
                        <a:spcAft>
                          <a:spcPts val="0"/>
                        </a:spcAft>
                      </a:pPr>
                      <a:r>
                        <a:rPr lang="fa-IR" sz="1400" dirty="0">
                          <a:solidFill>
                            <a:schemeClr val="tx1"/>
                          </a:solidFill>
                          <a:effectLst/>
                          <a:cs typeface="B Nazanin" pitchFamily="2" charset="-78"/>
                          <a:hlinkClick r:id="rId10" action="ppaction://hlinkfile"/>
                        </a:rPr>
                        <a:t>بازدید از مراکز علمی و صنعتی و نمایشگاهی</a:t>
                      </a:r>
                      <a:r>
                        <a:rPr lang="ar-SA" sz="1400" dirty="0">
                          <a:solidFill>
                            <a:schemeClr val="tx1"/>
                          </a:solidFill>
                          <a:effectLst/>
                          <a:cs typeface="B Nazanin" pitchFamily="2" charset="-78"/>
                          <a:hlinkClick r:id="rId10" action="ppaction://hlinkfile"/>
                        </a:rPr>
                        <a:t> کشور در مرکز رشد فناوری تجهیزات پزشکی</a:t>
                      </a:r>
                      <a:endParaRPr lang="en-US" sz="1200" dirty="0">
                        <a:solidFill>
                          <a:schemeClr val="tx1"/>
                        </a:solidFill>
                        <a:effectLst/>
                        <a:latin typeface="Calibri"/>
                        <a:ea typeface="Calibri"/>
                        <a:cs typeface="B Nazanin" pitchFamily="2" charset="-78"/>
                      </a:endParaRPr>
                    </a:p>
                  </a:txBody>
                  <a:tcPr marL="68580" marR="68580" marT="0" marB="0">
                    <a:solidFill>
                      <a:schemeClr val="accent6">
                        <a:lumMod val="20000"/>
                        <a:lumOff val="80000"/>
                      </a:schemeClr>
                    </a:solidFill>
                  </a:tcPr>
                </a:tc>
                <a:tc>
                  <a:txBody>
                    <a:bodyPr/>
                    <a:lstStyle/>
                    <a:p>
                      <a:pPr algn="ctr" rtl="1">
                        <a:lnSpc>
                          <a:spcPct val="115000"/>
                        </a:lnSpc>
                        <a:spcAft>
                          <a:spcPts val="0"/>
                        </a:spcAft>
                      </a:pPr>
                      <a:r>
                        <a:rPr lang="en-US" sz="1400" dirty="0">
                          <a:effectLst/>
                          <a:cs typeface="B Nazanin" pitchFamily="2" charset="-78"/>
                        </a:rPr>
                        <a:t>M11</a:t>
                      </a:r>
                      <a:endParaRPr lang="en-US" sz="1200" dirty="0">
                        <a:effectLst/>
                        <a:latin typeface="Calibri"/>
                        <a:ea typeface="Calibri"/>
                        <a:cs typeface="B Nazanin" pitchFamily="2" charset="-78"/>
                      </a:endParaRPr>
                    </a:p>
                  </a:txBody>
                  <a:tcPr marL="68580" marR="68580" marT="0" marB="0" anchor="ctr"/>
                </a:tc>
                <a:extLst>
                  <a:ext uri="{0D108BD9-81ED-4DB2-BD59-A6C34878D82A}">
                    <a16:rowId xmlns:a16="http://schemas.microsoft.com/office/drawing/2014/main" xmlns="" val="10010"/>
                  </a:ext>
                </a:extLst>
              </a:tr>
              <a:tr h="510913">
                <a:tc>
                  <a:txBody>
                    <a:bodyPr/>
                    <a:lstStyle/>
                    <a:p>
                      <a:pPr algn="r" rtl="1">
                        <a:lnSpc>
                          <a:spcPct val="115000"/>
                        </a:lnSpc>
                        <a:spcAft>
                          <a:spcPts val="0"/>
                        </a:spcAft>
                      </a:pPr>
                      <a:r>
                        <a:rPr lang="fa-IR" sz="1400" dirty="0">
                          <a:solidFill>
                            <a:schemeClr val="tx1"/>
                          </a:solidFill>
                          <a:effectLst/>
                          <a:cs typeface="B Nazanin" pitchFamily="2" charset="-78"/>
                          <a:hlinkClick r:id="rId11" action="ppaction://hlinkfile"/>
                        </a:rPr>
                        <a:t>فرایند برگزاری و شرکت در نمایشگاه‌های‌ فناوری‌های حوزه سلامت (ملی، بین‌المللی) توسط مرکز رشد فناوری تجهیزات پزشکی</a:t>
                      </a:r>
                      <a:endParaRPr lang="en-US" sz="1200" dirty="0">
                        <a:solidFill>
                          <a:schemeClr val="tx1"/>
                        </a:solidFill>
                        <a:effectLst/>
                        <a:latin typeface="Calibri"/>
                        <a:ea typeface="Calibri"/>
                        <a:cs typeface="B Nazanin" pitchFamily="2" charset="-78"/>
                      </a:endParaRPr>
                    </a:p>
                  </a:txBody>
                  <a:tcPr marL="68580" marR="68580" marT="0" marB="0">
                    <a:solidFill>
                      <a:schemeClr val="accent6">
                        <a:lumMod val="40000"/>
                        <a:lumOff val="60000"/>
                      </a:schemeClr>
                    </a:solidFill>
                  </a:tcPr>
                </a:tc>
                <a:tc>
                  <a:txBody>
                    <a:bodyPr/>
                    <a:lstStyle/>
                    <a:p>
                      <a:pPr algn="ctr" rtl="1">
                        <a:lnSpc>
                          <a:spcPct val="115000"/>
                        </a:lnSpc>
                        <a:spcAft>
                          <a:spcPts val="0"/>
                        </a:spcAft>
                      </a:pPr>
                      <a:r>
                        <a:rPr lang="en-US" sz="1400" dirty="0">
                          <a:effectLst/>
                          <a:cs typeface="B Nazanin" pitchFamily="2" charset="-78"/>
                        </a:rPr>
                        <a:t>M12</a:t>
                      </a:r>
                      <a:endParaRPr lang="en-US" sz="1200" dirty="0">
                        <a:effectLst/>
                        <a:latin typeface="Calibri"/>
                        <a:ea typeface="Calibri"/>
                        <a:cs typeface="B Nazanin" pitchFamily="2" charset="-78"/>
                      </a:endParaRPr>
                    </a:p>
                  </a:txBody>
                  <a:tcPr marL="68580" marR="68580" marT="0" marB="0" anchor="ctr"/>
                </a:tc>
                <a:extLst>
                  <a:ext uri="{0D108BD9-81ED-4DB2-BD59-A6C34878D82A}">
                    <a16:rowId xmlns:a16="http://schemas.microsoft.com/office/drawing/2014/main" xmlns="" val="10011"/>
                  </a:ext>
                </a:extLst>
              </a:tr>
              <a:tr h="291951">
                <a:tc>
                  <a:txBody>
                    <a:bodyPr/>
                    <a:lstStyle/>
                    <a:p>
                      <a:pPr algn="just" rtl="1">
                        <a:lnSpc>
                          <a:spcPct val="115000"/>
                        </a:lnSpc>
                        <a:spcAft>
                          <a:spcPts val="0"/>
                        </a:spcAft>
                      </a:pPr>
                      <a:r>
                        <a:rPr lang="fa-IR" sz="1400" dirty="0">
                          <a:solidFill>
                            <a:schemeClr val="tx1"/>
                          </a:solidFill>
                          <a:effectLst/>
                          <a:cs typeface="B Nazanin" pitchFamily="2" charset="-78"/>
                          <a:hlinkClick r:id="rId12" action="ppaction://hlinkfile"/>
                        </a:rPr>
                        <a:t>ا</a:t>
                      </a:r>
                      <a:r>
                        <a:rPr lang="fa-IR" sz="1400" dirty="0">
                          <a:solidFill>
                            <a:schemeClr val="tx1"/>
                          </a:solidFill>
                          <a:effectLst/>
                          <a:cs typeface="B Nazanin" pitchFamily="2" charset="-78"/>
                          <a:hlinkClick r:id="rId13" action="ppaction://hlinkfile"/>
                        </a:rPr>
                        <a:t>ستفاده از تسهیلات صندوق پرشین البرز جهت اخذ مجوز تولید و تجاری سازی</a:t>
                      </a:r>
                      <a:endParaRPr lang="en-US" sz="1200" dirty="0">
                        <a:solidFill>
                          <a:schemeClr val="tx1"/>
                        </a:solidFill>
                        <a:effectLst/>
                        <a:latin typeface="Calibri"/>
                        <a:ea typeface="Calibri"/>
                        <a:cs typeface="B Nazanin" pitchFamily="2" charset="-78"/>
                      </a:endParaRPr>
                    </a:p>
                  </a:txBody>
                  <a:tcPr marL="68580" marR="68580" marT="0" marB="0">
                    <a:solidFill>
                      <a:schemeClr val="accent6">
                        <a:lumMod val="20000"/>
                        <a:lumOff val="80000"/>
                      </a:schemeClr>
                    </a:solidFill>
                  </a:tcPr>
                </a:tc>
                <a:tc>
                  <a:txBody>
                    <a:bodyPr/>
                    <a:lstStyle/>
                    <a:p>
                      <a:pPr algn="ctr" rtl="1">
                        <a:lnSpc>
                          <a:spcPct val="115000"/>
                        </a:lnSpc>
                        <a:spcAft>
                          <a:spcPts val="0"/>
                        </a:spcAft>
                      </a:pPr>
                      <a:r>
                        <a:rPr lang="en-US" sz="1400" dirty="0">
                          <a:effectLst/>
                          <a:cs typeface="B Nazanin" pitchFamily="2" charset="-78"/>
                        </a:rPr>
                        <a:t>M13</a:t>
                      </a:r>
                      <a:endParaRPr lang="en-US" sz="1200" dirty="0">
                        <a:effectLst/>
                        <a:latin typeface="Calibri"/>
                        <a:ea typeface="Calibri"/>
                        <a:cs typeface="B Nazanin" pitchFamily="2" charset="-78"/>
                      </a:endParaRPr>
                    </a:p>
                  </a:txBody>
                  <a:tcPr marL="68580" marR="68580" marT="0" marB="0" anchor="ctr"/>
                </a:tc>
                <a:extLst>
                  <a:ext uri="{0D108BD9-81ED-4DB2-BD59-A6C34878D82A}">
                    <a16:rowId xmlns:a16="http://schemas.microsoft.com/office/drawing/2014/main" xmlns="" val="10012"/>
                  </a:ext>
                </a:extLst>
              </a:tr>
              <a:tr h="248702">
                <a:tc>
                  <a:txBody>
                    <a:bodyPr/>
                    <a:lstStyle/>
                    <a:p>
                      <a:pPr algn="just" rtl="1">
                        <a:lnSpc>
                          <a:spcPct val="115000"/>
                        </a:lnSpc>
                        <a:spcAft>
                          <a:spcPts val="0"/>
                        </a:spcAft>
                      </a:pPr>
                      <a:r>
                        <a:rPr lang="fa-IR" sz="1400" dirty="0">
                          <a:solidFill>
                            <a:schemeClr val="tx1"/>
                          </a:solidFill>
                          <a:effectLst/>
                          <a:cs typeface="B Nazanin" pitchFamily="2" charset="-78"/>
                          <a:hlinkClick r:id="rId14" action="ppaction://hlinkfile"/>
                        </a:rPr>
                        <a:t>خروج موفق فناوران از مرکز رشد فناوری تجهیزات پزشکی</a:t>
                      </a:r>
                      <a:endParaRPr lang="en-US" sz="1200" dirty="0">
                        <a:solidFill>
                          <a:schemeClr val="tx1"/>
                        </a:solidFill>
                        <a:effectLst/>
                        <a:latin typeface="Calibri"/>
                        <a:ea typeface="Calibri"/>
                        <a:cs typeface="B Nazanin" pitchFamily="2" charset="-78"/>
                      </a:endParaRPr>
                    </a:p>
                  </a:txBody>
                  <a:tcPr marL="68580" marR="68580" marT="0" marB="0">
                    <a:solidFill>
                      <a:schemeClr val="accent6">
                        <a:lumMod val="40000"/>
                        <a:lumOff val="60000"/>
                      </a:schemeClr>
                    </a:solidFill>
                  </a:tcPr>
                </a:tc>
                <a:tc>
                  <a:txBody>
                    <a:bodyPr/>
                    <a:lstStyle/>
                    <a:p>
                      <a:pPr algn="ctr" rtl="1">
                        <a:lnSpc>
                          <a:spcPct val="115000"/>
                        </a:lnSpc>
                        <a:spcAft>
                          <a:spcPts val="0"/>
                        </a:spcAft>
                      </a:pPr>
                      <a:r>
                        <a:rPr lang="en-US" sz="1400" dirty="0">
                          <a:effectLst/>
                          <a:cs typeface="B Nazanin" pitchFamily="2" charset="-78"/>
                        </a:rPr>
                        <a:t>M14</a:t>
                      </a:r>
                      <a:endParaRPr lang="en-US" sz="1200" dirty="0">
                        <a:effectLst/>
                        <a:latin typeface="Calibri"/>
                        <a:ea typeface="Calibri"/>
                        <a:cs typeface="B Nazanin" pitchFamily="2" charset="-78"/>
                      </a:endParaRPr>
                    </a:p>
                  </a:txBody>
                  <a:tcPr marL="68580" marR="68580" marT="0" marB="0" anchor="ctr"/>
                </a:tc>
                <a:extLst>
                  <a:ext uri="{0D108BD9-81ED-4DB2-BD59-A6C34878D82A}">
                    <a16:rowId xmlns:a16="http://schemas.microsoft.com/office/drawing/2014/main" xmlns="" val="10013"/>
                  </a:ext>
                </a:extLst>
              </a:tr>
              <a:tr h="297740">
                <a:tc>
                  <a:txBody>
                    <a:bodyPr/>
                    <a:lstStyle/>
                    <a:p>
                      <a:pPr algn="r">
                        <a:spcAft>
                          <a:spcPts val="0"/>
                        </a:spcAft>
                        <a:tabLst>
                          <a:tab pos="2971800" algn="ctr"/>
                          <a:tab pos="5943600" algn="r"/>
                        </a:tabLst>
                      </a:pPr>
                      <a:r>
                        <a:rPr lang="fa-IR" sz="1400" dirty="0">
                          <a:solidFill>
                            <a:schemeClr val="tx1"/>
                          </a:solidFill>
                          <a:effectLst/>
                          <a:cs typeface="B Nazanin" pitchFamily="2" charset="-78"/>
                          <a:hlinkClick r:id="rId15" action="ppaction://hlinkfile"/>
                        </a:rPr>
                        <a:t>برگزاری کارگاه های آموزشی توسط شرکت های مستقر در مرکز رشد فناوری تجهیزات پزشکی</a:t>
                      </a:r>
                      <a:endParaRPr lang="en-US" sz="1200" dirty="0">
                        <a:solidFill>
                          <a:schemeClr val="tx1"/>
                        </a:solidFill>
                        <a:effectLst/>
                        <a:latin typeface="Calibri"/>
                        <a:ea typeface="Calibri"/>
                        <a:cs typeface="B Nazanin" pitchFamily="2" charset="-78"/>
                      </a:endParaRPr>
                    </a:p>
                  </a:txBody>
                  <a:tcPr marL="68580" marR="68580" marT="0" marB="0">
                    <a:solidFill>
                      <a:schemeClr val="accent6">
                        <a:lumMod val="20000"/>
                        <a:lumOff val="80000"/>
                      </a:schemeClr>
                    </a:solidFill>
                  </a:tcPr>
                </a:tc>
                <a:tc>
                  <a:txBody>
                    <a:bodyPr/>
                    <a:lstStyle/>
                    <a:p>
                      <a:pPr algn="ctr" rtl="1">
                        <a:lnSpc>
                          <a:spcPct val="115000"/>
                        </a:lnSpc>
                        <a:spcAft>
                          <a:spcPts val="0"/>
                        </a:spcAft>
                      </a:pPr>
                      <a:r>
                        <a:rPr lang="en-US" sz="1400" dirty="0">
                          <a:effectLst/>
                          <a:cs typeface="B Nazanin" pitchFamily="2" charset="-78"/>
                        </a:rPr>
                        <a:t>M15</a:t>
                      </a:r>
                      <a:endParaRPr lang="en-US" sz="1200" dirty="0">
                        <a:effectLst/>
                        <a:latin typeface="Calibri"/>
                        <a:ea typeface="Calibri"/>
                        <a:cs typeface="B Nazanin" pitchFamily="2" charset="-78"/>
                      </a:endParaRPr>
                    </a:p>
                  </a:txBody>
                  <a:tcPr marL="68580" marR="68580" marT="0" marB="0" anchor="ctr"/>
                </a:tc>
                <a:extLst>
                  <a:ext uri="{0D108BD9-81ED-4DB2-BD59-A6C34878D82A}">
                    <a16:rowId xmlns:a16="http://schemas.microsoft.com/office/drawing/2014/main" xmlns="" val="10014"/>
                  </a:ext>
                </a:extLst>
              </a:tr>
              <a:tr h="291951">
                <a:tc>
                  <a:txBody>
                    <a:bodyPr/>
                    <a:lstStyle/>
                    <a:p>
                      <a:pPr algn="just" rtl="1">
                        <a:lnSpc>
                          <a:spcPct val="115000"/>
                        </a:lnSpc>
                        <a:spcAft>
                          <a:spcPts val="0"/>
                        </a:spcAft>
                      </a:pPr>
                      <a:r>
                        <a:rPr lang="fa-IR" sz="1400" dirty="0">
                          <a:solidFill>
                            <a:schemeClr val="tx1"/>
                          </a:solidFill>
                          <a:effectLst/>
                          <a:cs typeface="B Nazanin" pitchFamily="2" charset="-78"/>
                          <a:hlinkClick r:id="rId16" action="ppaction://hlinkfile"/>
                        </a:rPr>
                        <a:t>معرفی محصولات شرکت با رتبه عالی به کلیه مراکز درمانی و تحقیقاتی دانشگاه و وزارتخانه و کشوری</a:t>
                      </a:r>
                      <a:endParaRPr lang="en-US" sz="1200" dirty="0">
                        <a:solidFill>
                          <a:schemeClr val="tx1"/>
                        </a:solidFill>
                        <a:effectLst/>
                        <a:latin typeface="Calibri"/>
                        <a:ea typeface="Calibri"/>
                        <a:cs typeface="B Nazanin" pitchFamily="2" charset="-78"/>
                      </a:endParaRPr>
                    </a:p>
                  </a:txBody>
                  <a:tcPr marL="68580" marR="68580" marT="0" marB="0">
                    <a:solidFill>
                      <a:schemeClr val="accent6">
                        <a:lumMod val="40000"/>
                        <a:lumOff val="60000"/>
                      </a:schemeClr>
                    </a:solidFill>
                  </a:tcPr>
                </a:tc>
                <a:tc>
                  <a:txBody>
                    <a:bodyPr/>
                    <a:lstStyle/>
                    <a:p>
                      <a:pPr algn="ctr" rtl="1">
                        <a:lnSpc>
                          <a:spcPct val="115000"/>
                        </a:lnSpc>
                        <a:spcAft>
                          <a:spcPts val="0"/>
                        </a:spcAft>
                      </a:pPr>
                      <a:r>
                        <a:rPr lang="en-US" sz="1400" dirty="0">
                          <a:effectLst/>
                          <a:cs typeface="B Nazanin" pitchFamily="2" charset="-78"/>
                        </a:rPr>
                        <a:t>M16</a:t>
                      </a:r>
                      <a:endParaRPr lang="en-US" sz="1200" dirty="0">
                        <a:effectLst/>
                        <a:latin typeface="Calibri"/>
                        <a:ea typeface="Calibri"/>
                        <a:cs typeface="B Nazanin" pitchFamily="2" charset="-78"/>
                      </a:endParaRPr>
                    </a:p>
                  </a:txBody>
                  <a:tcPr marL="68580" marR="68580" marT="0" marB="0" anchor="ctr"/>
                </a:tc>
                <a:extLst>
                  <a:ext uri="{0D108BD9-81ED-4DB2-BD59-A6C34878D82A}">
                    <a16:rowId xmlns:a16="http://schemas.microsoft.com/office/drawing/2014/main" xmlns="" val="10015"/>
                  </a:ext>
                </a:extLst>
              </a:tr>
              <a:tr h="284231">
                <a:tc>
                  <a:txBody>
                    <a:bodyPr/>
                    <a:lstStyle/>
                    <a:p>
                      <a:pPr algn="r" rtl="1">
                        <a:spcAft>
                          <a:spcPts val="0"/>
                        </a:spcAft>
                      </a:pPr>
                      <a:r>
                        <a:rPr lang="fa-IR" sz="1400" dirty="0">
                          <a:solidFill>
                            <a:schemeClr val="tx1"/>
                          </a:solidFill>
                          <a:effectLst/>
                          <a:cs typeface="B Nazanin" pitchFamily="2" charset="-78"/>
                          <a:hlinkClick r:id="rId17" action="ppaction://hlinkfile"/>
                        </a:rPr>
                        <a:t>فرآیند تجاری سازی طرح های فناورانه اساتید و یا محصولات  شرکت های مستقر که تمایل به تولید انبوه ندارند</a:t>
                      </a:r>
                      <a:endParaRPr lang="en-US" sz="1200" dirty="0">
                        <a:solidFill>
                          <a:schemeClr val="tx1"/>
                        </a:solidFill>
                        <a:effectLst/>
                        <a:latin typeface="Calibri"/>
                        <a:ea typeface="Calibri"/>
                        <a:cs typeface="B Nazanin" pitchFamily="2" charset="-78"/>
                      </a:endParaRPr>
                    </a:p>
                  </a:txBody>
                  <a:tcPr marL="68580" marR="68580" marT="0" marB="0">
                    <a:solidFill>
                      <a:schemeClr val="accent6">
                        <a:lumMod val="20000"/>
                        <a:lumOff val="80000"/>
                      </a:schemeClr>
                    </a:solidFill>
                  </a:tcPr>
                </a:tc>
                <a:tc>
                  <a:txBody>
                    <a:bodyPr/>
                    <a:lstStyle/>
                    <a:p>
                      <a:pPr algn="ctr" rtl="1">
                        <a:lnSpc>
                          <a:spcPct val="115000"/>
                        </a:lnSpc>
                        <a:spcAft>
                          <a:spcPts val="0"/>
                        </a:spcAft>
                      </a:pPr>
                      <a:r>
                        <a:rPr lang="en-US" sz="1400" dirty="0">
                          <a:effectLst/>
                          <a:cs typeface="B Nazanin" pitchFamily="2" charset="-78"/>
                        </a:rPr>
                        <a:t>M17</a:t>
                      </a:r>
                      <a:endParaRPr lang="en-US" sz="1200" dirty="0">
                        <a:effectLst/>
                        <a:latin typeface="Calibri"/>
                        <a:ea typeface="Calibri"/>
                        <a:cs typeface="B Nazanin" pitchFamily="2" charset="-78"/>
                      </a:endParaRPr>
                    </a:p>
                  </a:txBody>
                  <a:tcPr marL="68580" marR="68580" marT="0" marB="0" anchor="ctr"/>
                </a:tc>
                <a:extLst>
                  <a:ext uri="{0D108BD9-81ED-4DB2-BD59-A6C34878D82A}">
                    <a16:rowId xmlns:a16="http://schemas.microsoft.com/office/drawing/2014/main" xmlns="" val="10016"/>
                  </a:ext>
                </a:extLst>
              </a:tr>
            </a:tbl>
          </a:graphicData>
        </a:graphic>
      </p:graphicFrame>
    </p:spTree>
    <p:extLst>
      <p:ext uri="{BB962C8B-B14F-4D97-AF65-F5344CB8AC3E}">
        <p14:creationId xmlns:p14="http://schemas.microsoft.com/office/powerpoint/2010/main" val="747281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pic>
        <p:nvPicPr>
          <p:cNvPr id="4" name="Picture 3"/>
          <p:cNvPicPr>
            <a:picLocks noChangeAspect="1"/>
          </p:cNvPicPr>
          <p:nvPr/>
        </p:nvPicPr>
        <p:blipFill rotWithShape="1">
          <a:blip r:embed="rId3">
            <a:duotone>
              <a:schemeClr val="accent2">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l="12097" t="11897" r="15404" b="16223"/>
          <a:stretch/>
        </p:blipFill>
        <p:spPr>
          <a:xfrm>
            <a:off x="3276600" y="914400"/>
            <a:ext cx="5040447" cy="23225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135358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Science and Technology park</a:t>
            </a:r>
            <a:endParaRPr lang="en-US" dirty="0"/>
          </a:p>
        </p:txBody>
      </p:sp>
      <p:sp>
        <p:nvSpPr>
          <p:cNvPr id="3" name="Content Placeholder 2"/>
          <p:cNvSpPr>
            <a:spLocks noGrp="1"/>
          </p:cNvSpPr>
          <p:nvPr>
            <p:ph idx="1"/>
          </p:nvPr>
        </p:nvSpPr>
        <p:spPr/>
        <p:txBody>
          <a:bodyPr>
            <a:normAutofit/>
          </a:bodyPr>
          <a:lstStyle/>
          <a:p>
            <a:pPr marL="0" indent="0" algn="ctr">
              <a:buNone/>
            </a:pPr>
            <a:r>
              <a:rPr lang="fa-IR" sz="3600" b="1" dirty="0" smtClean="0">
                <a:solidFill>
                  <a:srgbClr val="C00000"/>
                </a:solidFill>
              </a:rPr>
              <a:t>پارک علم و فناوری</a:t>
            </a:r>
            <a:endParaRPr lang="en-US" sz="3600" b="1" dirty="0">
              <a:solidFill>
                <a:srgbClr val="C0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582" y="2609193"/>
            <a:ext cx="7509834" cy="4219572"/>
          </a:xfrm>
          <a:prstGeom prst="rect">
            <a:avLst/>
          </a:prstGeom>
        </p:spPr>
      </p:pic>
    </p:spTree>
    <p:extLst>
      <p:ext uri="{BB962C8B-B14F-4D97-AF65-F5344CB8AC3E}">
        <p14:creationId xmlns:p14="http://schemas.microsoft.com/office/powerpoint/2010/main" val="1142879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32656"/>
            <a:ext cx="8686800" cy="838200"/>
          </a:xfrm>
        </p:spPr>
        <p:txBody>
          <a:bodyPr>
            <a:normAutofit/>
          </a:bodyPr>
          <a:lstStyle/>
          <a:p>
            <a:pPr algn="r" rtl="1"/>
            <a:r>
              <a:rPr lang="fa-IR" sz="3200" b="1" dirty="0" smtClean="0">
                <a:solidFill>
                  <a:srgbClr val="C00000"/>
                </a:solidFill>
              </a:rPr>
              <a:t>تعریف پارک علم و فناوری</a:t>
            </a:r>
            <a:endParaRPr lang="en-US" sz="3200" b="1" dirty="0">
              <a:solidFill>
                <a:srgbClr val="C00000"/>
              </a:solidFill>
            </a:endParaRPr>
          </a:p>
        </p:txBody>
      </p:sp>
      <p:sp>
        <p:nvSpPr>
          <p:cNvPr id="4" name="Content Placeholder 3"/>
          <p:cNvSpPr>
            <a:spLocks noGrp="1"/>
          </p:cNvSpPr>
          <p:nvPr>
            <p:ph idx="1"/>
          </p:nvPr>
        </p:nvSpPr>
        <p:spPr/>
        <p:txBody>
          <a:bodyPr/>
          <a:lstStyle/>
          <a:p>
            <a:pPr algn="just" rtl="1"/>
            <a:r>
              <a:rPr lang="fa-IR" altLang="en-US" sz="2800" b="1" dirty="0">
                <a:solidFill>
                  <a:srgbClr val="C00000"/>
                </a:solidFill>
                <a:ea typeface="PMingLiU" pitchFamily="18" charset="-120"/>
                <a:cs typeface="B Nazanin" pitchFamily="2" charset="-78"/>
              </a:rPr>
              <a:t>پارک علم و فناوری </a:t>
            </a:r>
            <a:r>
              <a:rPr lang="ar-SA" altLang="en-US" sz="2800" dirty="0">
                <a:ea typeface="PMingLiU" pitchFamily="18" charset="-120"/>
                <a:cs typeface="B Nazanin" pitchFamily="2" charset="-78"/>
              </a:rPr>
              <a:t>سازمانی است كه بوسيله متخصصين حرفه‌اي مديريت مي‌شود و هدف اصلی آن </a:t>
            </a:r>
            <a:r>
              <a:rPr lang="ar-SA" altLang="en-US" sz="2800" b="1" dirty="0">
                <a:ea typeface="PMingLiU" pitchFamily="18" charset="-120"/>
                <a:cs typeface="B Nazanin" pitchFamily="2" charset="-78"/>
              </a:rPr>
              <a:t>افزایش ثروت در جامعه ازطریق ارتقاء فرهنگ نوآوری </a:t>
            </a:r>
            <a:r>
              <a:rPr lang="ar-SA" altLang="en-US" sz="2800" dirty="0">
                <a:ea typeface="PMingLiU" pitchFamily="18" charset="-120"/>
                <a:cs typeface="B Nazanin" pitchFamily="2" charset="-78"/>
              </a:rPr>
              <a:t>و رقابت سازنده میان شرکت های حاضر در پارک و موسسه های متکی بر علم و دانش است.</a:t>
            </a:r>
            <a:endParaRPr lang="fa-IR" altLang="en-US" sz="2800" dirty="0">
              <a:ea typeface="PMingLiU" pitchFamily="18" charset="-120"/>
              <a:cs typeface="B Nazanin" pitchFamily="2" charset="-78"/>
            </a:endParaRPr>
          </a:p>
          <a:p>
            <a:pPr algn="r" rtl="1"/>
            <a:endParaRPr lang="en-US" dirty="0"/>
          </a:p>
        </p:txBody>
      </p:sp>
    </p:spTree>
    <p:extLst>
      <p:ext uri="{BB962C8B-B14F-4D97-AF65-F5344CB8AC3E}">
        <p14:creationId xmlns:p14="http://schemas.microsoft.com/office/powerpoint/2010/main" val="1246759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endParaRPr lang="en-US" dirty="0"/>
          </a:p>
        </p:txBody>
      </p:sp>
      <p:grpSp>
        <p:nvGrpSpPr>
          <p:cNvPr id="5" name="Group 3"/>
          <p:cNvGrpSpPr>
            <a:grpSpLocks/>
          </p:cNvGrpSpPr>
          <p:nvPr/>
        </p:nvGrpSpPr>
        <p:grpSpPr bwMode="auto">
          <a:xfrm>
            <a:off x="0" y="0"/>
            <a:ext cx="9144000" cy="6996113"/>
            <a:chOff x="0" y="0"/>
            <a:chExt cx="5760" cy="4407"/>
          </a:xfrm>
        </p:grpSpPr>
        <p:pic>
          <p:nvPicPr>
            <p:cNvPr id="6" name="Picture 4" descr="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4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a:spLocks noChangeArrowheads="1"/>
            </p:cNvSpPr>
            <p:nvPr/>
          </p:nvSpPr>
          <p:spPr bwMode="auto">
            <a:xfrm>
              <a:off x="3504" y="1248"/>
              <a:ext cx="816" cy="34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wrap="none" lIns="91417" tIns="45708" rIns="91417" bIns="45708" anchor="ctr"/>
            <a:lstStyle/>
            <a:p>
              <a:pPr algn="ctr" eaLnBrk="1" hangingPunct="1">
                <a:defRPr/>
              </a:pPr>
              <a:r>
                <a:rPr lang="fa-IR" sz="1400" b="1" dirty="0">
                  <a:solidFill>
                    <a:srgbClr val="FFFF00"/>
                  </a:solidFill>
                  <a:latin typeface="Tahoma" pitchFamily="34" charset="0"/>
                  <a:cs typeface="B Traffic" pitchFamily="2" charset="-78"/>
                </a:rPr>
                <a:t>شرکتهاي خدمات</a:t>
              </a:r>
            </a:p>
            <a:p>
              <a:pPr algn="ctr" eaLnBrk="1" hangingPunct="1">
                <a:defRPr/>
              </a:pPr>
              <a:r>
                <a:rPr lang="fa-IR" sz="1400" b="1" dirty="0">
                  <a:solidFill>
                    <a:srgbClr val="FFFF00"/>
                  </a:solidFill>
                  <a:latin typeface="Tahoma" pitchFamily="34" charset="0"/>
                  <a:cs typeface="B Traffic" pitchFamily="2" charset="-78"/>
                </a:rPr>
                <a:t> مهندسي</a:t>
              </a:r>
              <a:endParaRPr lang="en-US" sz="1400" b="1" dirty="0">
                <a:solidFill>
                  <a:srgbClr val="FFFF00"/>
                </a:solidFill>
                <a:latin typeface="Tahoma" pitchFamily="34" charset="0"/>
                <a:cs typeface="B Traffic" pitchFamily="2" charset="-78"/>
              </a:endParaRPr>
            </a:p>
          </p:txBody>
        </p:sp>
        <p:sp>
          <p:nvSpPr>
            <p:cNvPr id="8" name="Rectangle 6"/>
            <p:cNvSpPr>
              <a:spLocks noChangeArrowheads="1"/>
            </p:cNvSpPr>
            <p:nvPr/>
          </p:nvSpPr>
          <p:spPr bwMode="auto">
            <a:xfrm>
              <a:off x="4908" y="1536"/>
              <a:ext cx="660" cy="299"/>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none" lIns="91417" tIns="45708" rIns="91417" bIns="45708" anchor="ctr"/>
            <a:lstStyle/>
            <a:p>
              <a:pPr algn="ctr" eaLnBrk="1" hangingPunct="1">
                <a:defRPr/>
              </a:pPr>
              <a:r>
                <a:rPr lang="fa-IR" sz="1400" b="1" dirty="0">
                  <a:solidFill>
                    <a:srgbClr val="FFFF00"/>
                  </a:solidFill>
                  <a:latin typeface="Tahoma" pitchFamily="34" charset="0"/>
                  <a:cs typeface="Traffic" pitchFamily="2" charset="-78"/>
                </a:rPr>
                <a:t>ساختمانهاي</a:t>
              </a:r>
            </a:p>
            <a:p>
              <a:pPr algn="ctr" eaLnBrk="1" hangingPunct="1">
                <a:defRPr/>
              </a:pPr>
              <a:r>
                <a:rPr lang="fa-IR" sz="1400" b="1" dirty="0">
                  <a:solidFill>
                    <a:srgbClr val="FFFF00"/>
                  </a:solidFill>
                  <a:latin typeface="Tahoma" pitchFamily="34" charset="0"/>
                  <a:cs typeface="Traffic" pitchFamily="2" charset="-78"/>
                </a:rPr>
                <a:t> چند مستاجره</a:t>
              </a:r>
              <a:endParaRPr lang="en-US" sz="1400" b="1" dirty="0">
                <a:solidFill>
                  <a:srgbClr val="FFFF00"/>
                </a:solidFill>
                <a:latin typeface="Tahoma" pitchFamily="34" charset="0"/>
                <a:cs typeface="Traffic" pitchFamily="2" charset="-78"/>
              </a:endParaRPr>
            </a:p>
          </p:txBody>
        </p:sp>
        <p:sp>
          <p:nvSpPr>
            <p:cNvPr id="9" name="Rectangle 7"/>
            <p:cNvSpPr>
              <a:spLocks noChangeArrowheads="1"/>
            </p:cNvSpPr>
            <p:nvPr/>
          </p:nvSpPr>
          <p:spPr bwMode="auto">
            <a:xfrm>
              <a:off x="2208" y="1440"/>
              <a:ext cx="816" cy="34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lIns="91417" tIns="45708" rIns="91417" bIns="45708" anchor="ctr"/>
            <a:lstStyle/>
            <a:p>
              <a:pPr algn="ctr" eaLnBrk="1" hangingPunct="1">
                <a:defRPr/>
              </a:pPr>
              <a:r>
                <a:rPr lang="fa-IR" sz="1400" b="1" dirty="0">
                  <a:solidFill>
                    <a:srgbClr val="FFFF00"/>
                  </a:solidFill>
                  <a:latin typeface="Tahoma" pitchFamily="34" charset="0"/>
                  <a:cs typeface="Traffic" pitchFamily="2" charset="-78"/>
                </a:rPr>
                <a:t>شرکتهاي خدماتي</a:t>
              </a:r>
              <a:endParaRPr lang="en-US" sz="1400" b="1" dirty="0">
                <a:solidFill>
                  <a:srgbClr val="FFFF00"/>
                </a:solidFill>
                <a:latin typeface="Tahoma" pitchFamily="34" charset="0"/>
                <a:cs typeface="Traffic" pitchFamily="2" charset="-78"/>
              </a:endParaRPr>
            </a:p>
          </p:txBody>
        </p:sp>
        <p:sp>
          <p:nvSpPr>
            <p:cNvPr id="10" name="Rectangle 8"/>
            <p:cNvSpPr>
              <a:spLocks noChangeArrowheads="1"/>
            </p:cNvSpPr>
            <p:nvPr/>
          </p:nvSpPr>
          <p:spPr bwMode="auto">
            <a:xfrm>
              <a:off x="4224" y="2040"/>
              <a:ext cx="864" cy="43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lIns="91417" tIns="45708" rIns="91417" bIns="45708" anchor="ctr"/>
            <a:lstStyle/>
            <a:p>
              <a:pPr algn="ctr" eaLnBrk="1" hangingPunct="1">
                <a:defRPr/>
              </a:pPr>
              <a:r>
                <a:rPr lang="fa-IR" sz="1400" b="1" dirty="0">
                  <a:solidFill>
                    <a:srgbClr val="FFFF00"/>
                  </a:solidFill>
                  <a:latin typeface="Tahoma" pitchFamily="34" charset="0"/>
                  <a:cs typeface="Traffic" pitchFamily="2" charset="-78"/>
                </a:rPr>
                <a:t>مرکز تحقيقاتي</a:t>
              </a:r>
            </a:p>
            <a:p>
              <a:pPr algn="ctr" eaLnBrk="1" hangingPunct="1">
                <a:defRPr/>
              </a:pPr>
              <a:r>
                <a:rPr lang="fa-IR" sz="1400" b="1" dirty="0">
                  <a:solidFill>
                    <a:srgbClr val="FFFF00"/>
                  </a:solidFill>
                  <a:latin typeface="Tahoma" pitchFamily="34" charset="0"/>
                  <a:cs typeface="Traffic" pitchFamily="2" charset="-78"/>
                </a:rPr>
                <a:t>دانشگاهي</a:t>
              </a:r>
              <a:endParaRPr lang="en-US" sz="1400" b="1" dirty="0">
                <a:solidFill>
                  <a:srgbClr val="FFFF00"/>
                </a:solidFill>
                <a:latin typeface="Tahoma" pitchFamily="34" charset="0"/>
                <a:cs typeface="Traffic" pitchFamily="2" charset="-78"/>
              </a:endParaRPr>
            </a:p>
          </p:txBody>
        </p:sp>
        <p:sp>
          <p:nvSpPr>
            <p:cNvPr id="11" name="Rectangle 9"/>
            <p:cNvSpPr>
              <a:spLocks noChangeArrowheads="1"/>
            </p:cNvSpPr>
            <p:nvPr/>
          </p:nvSpPr>
          <p:spPr bwMode="auto">
            <a:xfrm>
              <a:off x="2592" y="672"/>
              <a:ext cx="720" cy="196"/>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lIns="91417" tIns="45708" rIns="91417" bIns="45708" anchor="ctr"/>
            <a:lstStyle/>
            <a:p>
              <a:pPr algn="ctr" eaLnBrk="1" hangingPunct="1">
                <a:defRPr/>
              </a:pPr>
              <a:r>
                <a:rPr lang="en-US" sz="1400" b="1" dirty="0">
                  <a:solidFill>
                    <a:srgbClr val="FFFF00"/>
                  </a:solidFill>
                  <a:latin typeface="Tahoma" pitchFamily="34" charset="0"/>
                  <a:ea typeface="Arial Unicode MS" pitchFamily="34" charset="-128"/>
                  <a:cs typeface="Arial Unicode MS" pitchFamily="34" charset="-128"/>
                </a:rPr>
                <a:t>R&amp;D</a:t>
              </a:r>
            </a:p>
          </p:txBody>
        </p:sp>
        <p:sp>
          <p:nvSpPr>
            <p:cNvPr id="12" name="Rectangle 10"/>
            <p:cNvSpPr>
              <a:spLocks noChangeArrowheads="1"/>
            </p:cNvSpPr>
            <p:nvPr/>
          </p:nvSpPr>
          <p:spPr bwMode="auto">
            <a:xfrm>
              <a:off x="3240" y="960"/>
              <a:ext cx="312" cy="216"/>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lIns="91417" tIns="45708" rIns="91417" bIns="45708" anchor="ctr"/>
            <a:lstStyle/>
            <a:p>
              <a:pPr algn="ctr" eaLnBrk="1" hangingPunct="1">
                <a:defRPr/>
              </a:pPr>
              <a:r>
                <a:rPr lang="en-US" sz="1400" b="1" dirty="0">
                  <a:solidFill>
                    <a:srgbClr val="FFFF00"/>
                  </a:solidFill>
                  <a:latin typeface="Tahoma" pitchFamily="34" charset="0"/>
                  <a:ea typeface="Arial Unicode MS" pitchFamily="34" charset="-128"/>
                  <a:cs typeface="Arial Unicode MS" pitchFamily="34" charset="-128"/>
                </a:rPr>
                <a:t>R&amp;D</a:t>
              </a:r>
            </a:p>
          </p:txBody>
        </p:sp>
        <p:sp>
          <p:nvSpPr>
            <p:cNvPr id="13" name="Rectangle 11"/>
            <p:cNvSpPr>
              <a:spLocks noChangeArrowheads="1"/>
            </p:cNvSpPr>
            <p:nvPr/>
          </p:nvSpPr>
          <p:spPr bwMode="auto">
            <a:xfrm>
              <a:off x="1632" y="96"/>
              <a:ext cx="720" cy="388"/>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lIns="91417" tIns="45708" rIns="91417" bIns="45708" anchor="ctr"/>
            <a:lstStyle/>
            <a:p>
              <a:pPr algn="ctr" eaLnBrk="1" hangingPunct="1">
                <a:defRPr/>
              </a:pPr>
              <a:r>
                <a:rPr lang="fa-IR" sz="1600" b="1" dirty="0">
                  <a:solidFill>
                    <a:srgbClr val="FFFF00"/>
                  </a:solidFill>
                  <a:latin typeface="Tahoma" pitchFamily="34" charset="0"/>
                  <a:cs typeface="B Traffic" pitchFamily="2" charset="-78"/>
                </a:rPr>
                <a:t>انکوباتور</a:t>
              </a:r>
              <a:endParaRPr lang="en-US" sz="1600" b="1" dirty="0">
                <a:solidFill>
                  <a:srgbClr val="FFFF00"/>
                </a:solidFill>
                <a:latin typeface="Tahoma" pitchFamily="34" charset="0"/>
                <a:cs typeface="B Traffic" pitchFamily="2" charset="-78"/>
              </a:endParaRPr>
            </a:p>
          </p:txBody>
        </p:sp>
        <p:sp>
          <p:nvSpPr>
            <p:cNvPr id="14" name="Rectangle 12"/>
            <p:cNvSpPr>
              <a:spLocks noChangeArrowheads="1"/>
            </p:cNvSpPr>
            <p:nvPr/>
          </p:nvSpPr>
          <p:spPr bwMode="auto">
            <a:xfrm>
              <a:off x="4344" y="1536"/>
              <a:ext cx="432" cy="432"/>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wrap="none" lIns="91417" tIns="45708" rIns="91417" bIns="45708" anchor="ctr"/>
            <a:lstStyle/>
            <a:p>
              <a:pPr algn="ctr" eaLnBrk="1" hangingPunct="1">
                <a:defRPr/>
              </a:pPr>
              <a:r>
                <a:rPr lang="fa-IR" sz="1400" b="1" dirty="0">
                  <a:solidFill>
                    <a:srgbClr val="FFFF00"/>
                  </a:solidFill>
                  <a:latin typeface="Tahoma" pitchFamily="34" charset="0"/>
                  <a:cs typeface="Traffic" pitchFamily="2" charset="-78"/>
                </a:rPr>
                <a:t>شرکتهاي</a:t>
              </a:r>
            </a:p>
            <a:p>
              <a:pPr algn="ctr" eaLnBrk="1" hangingPunct="1">
                <a:defRPr/>
              </a:pPr>
              <a:r>
                <a:rPr lang="fa-IR" sz="1400" b="1" dirty="0">
                  <a:solidFill>
                    <a:srgbClr val="FFFF00"/>
                  </a:solidFill>
                  <a:latin typeface="Tahoma" pitchFamily="34" charset="0"/>
                  <a:cs typeface="Traffic" pitchFamily="2" charset="-78"/>
                </a:rPr>
                <a:t>خدمات</a:t>
              </a:r>
            </a:p>
            <a:p>
              <a:pPr algn="ctr" eaLnBrk="1" hangingPunct="1">
                <a:defRPr/>
              </a:pPr>
              <a:r>
                <a:rPr lang="fa-IR" sz="1400" b="1" dirty="0">
                  <a:solidFill>
                    <a:srgbClr val="FFFF00"/>
                  </a:solidFill>
                  <a:latin typeface="Tahoma" pitchFamily="34" charset="0"/>
                  <a:cs typeface="Traffic" pitchFamily="2" charset="-78"/>
                </a:rPr>
                <a:t> مهندسي</a:t>
              </a:r>
              <a:endParaRPr lang="en-US" sz="1400" b="1" dirty="0">
                <a:solidFill>
                  <a:srgbClr val="FFFF00"/>
                </a:solidFill>
                <a:latin typeface="Tahoma" pitchFamily="34" charset="0"/>
                <a:cs typeface="Traffic" pitchFamily="2" charset="-78"/>
              </a:endParaRPr>
            </a:p>
          </p:txBody>
        </p:sp>
        <p:sp>
          <p:nvSpPr>
            <p:cNvPr id="15" name="Rectangle 13"/>
            <p:cNvSpPr>
              <a:spLocks noChangeArrowheads="1"/>
            </p:cNvSpPr>
            <p:nvPr/>
          </p:nvSpPr>
          <p:spPr bwMode="auto">
            <a:xfrm rot="1636537">
              <a:off x="4715" y="871"/>
              <a:ext cx="776" cy="282"/>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wrap="none" lIns="91417" tIns="45708" rIns="91417" bIns="45708" anchor="ctr"/>
            <a:lstStyle/>
            <a:p>
              <a:pPr algn="ctr" eaLnBrk="1" hangingPunct="1">
                <a:defRPr/>
              </a:pPr>
              <a:r>
                <a:rPr lang="fa-IR" sz="1400" b="1" dirty="0">
                  <a:solidFill>
                    <a:srgbClr val="FFFF00"/>
                  </a:solidFill>
                  <a:latin typeface="Tahoma" pitchFamily="34" charset="0"/>
                  <a:cs typeface="Traffic" pitchFamily="2" charset="-78"/>
                </a:rPr>
                <a:t>مرکز تحقيقات </a:t>
              </a:r>
            </a:p>
            <a:p>
              <a:pPr algn="ctr" eaLnBrk="1" hangingPunct="1">
                <a:defRPr/>
              </a:pPr>
              <a:r>
                <a:rPr lang="fa-IR" sz="1400" b="1" dirty="0">
                  <a:solidFill>
                    <a:srgbClr val="FFFF00"/>
                  </a:solidFill>
                  <a:latin typeface="Tahoma" pitchFamily="34" charset="0"/>
                  <a:cs typeface="Traffic" pitchFamily="2" charset="-78"/>
                </a:rPr>
                <a:t>دولتي</a:t>
              </a:r>
              <a:endParaRPr lang="en-US" sz="1400" b="1" dirty="0">
                <a:solidFill>
                  <a:srgbClr val="FFFF00"/>
                </a:solidFill>
                <a:latin typeface="Tahoma" pitchFamily="34" charset="0"/>
                <a:cs typeface="Traffic" pitchFamily="2" charset="-78"/>
              </a:endParaRPr>
            </a:p>
          </p:txBody>
        </p:sp>
        <p:sp>
          <p:nvSpPr>
            <p:cNvPr id="16" name="Rectangle 14"/>
            <p:cNvSpPr>
              <a:spLocks noChangeArrowheads="1"/>
            </p:cNvSpPr>
            <p:nvPr/>
          </p:nvSpPr>
          <p:spPr bwMode="auto">
            <a:xfrm>
              <a:off x="1080" y="2790"/>
              <a:ext cx="1056" cy="57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lIns="91417" tIns="45708" rIns="91417" bIns="45708" anchor="ctr"/>
            <a:lstStyle/>
            <a:p>
              <a:pPr algn="ctr" rtl="1" eaLnBrk="1" hangingPunct="1">
                <a:defRPr/>
              </a:pPr>
              <a:r>
                <a:rPr lang="fa-IR" sz="1600" b="1" dirty="0">
                  <a:solidFill>
                    <a:schemeClr val="tx1"/>
                  </a:solidFill>
                  <a:latin typeface="Tahoma" pitchFamily="34" charset="0"/>
                  <a:cs typeface="Traffic" pitchFamily="2" charset="-78"/>
                </a:rPr>
                <a:t> </a:t>
              </a:r>
              <a:r>
                <a:rPr lang="fa-IR" sz="1600" b="1" dirty="0">
                  <a:solidFill>
                    <a:schemeClr val="tx1"/>
                  </a:solidFill>
                  <a:latin typeface="Tahoma" pitchFamily="34" charset="0"/>
                  <a:cs typeface="B Traffic" pitchFamily="2" charset="-78"/>
                </a:rPr>
                <a:t>ستاد اداري </a:t>
              </a:r>
            </a:p>
            <a:p>
              <a:pPr algn="ctr" rtl="1" eaLnBrk="1" hangingPunct="1">
                <a:defRPr/>
              </a:pPr>
              <a:r>
                <a:rPr lang="fa-IR" sz="1600" b="1" dirty="0">
                  <a:solidFill>
                    <a:schemeClr val="tx1"/>
                  </a:solidFill>
                  <a:latin typeface="Tahoma" pitchFamily="34" charset="0"/>
                  <a:cs typeface="B Traffic" pitchFamily="2" charset="-78"/>
                </a:rPr>
                <a:t>پارک علمی</a:t>
              </a:r>
              <a:endParaRPr lang="en-US" sz="1600" b="1" dirty="0">
                <a:solidFill>
                  <a:schemeClr val="tx1"/>
                </a:solidFill>
                <a:latin typeface="Tahoma" pitchFamily="34" charset="0"/>
                <a:cs typeface="B Traffic" pitchFamily="2" charset="-78"/>
              </a:endParaRPr>
            </a:p>
          </p:txBody>
        </p:sp>
        <p:sp>
          <p:nvSpPr>
            <p:cNvPr id="17" name="Rectangle 15"/>
            <p:cNvSpPr>
              <a:spLocks noChangeArrowheads="1"/>
            </p:cNvSpPr>
            <p:nvPr/>
          </p:nvSpPr>
          <p:spPr bwMode="auto">
            <a:xfrm>
              <a:off x="3312" y="3072"/>
              <a:ext cx="2016" cy="105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lIns="91417" tIns="45708" rIns="91417" bIns="45708" anchor="ctr"/>
            <a:lstStyle/>
            <a:p>
              <a:pPr algn="r" rtl="1" eaLnBrk="1" hangingPunct="1">
                <a:lnSpc>
                  <a:spcPct val="125000"/>
                </a:lnSpc>
                <a:buClr>
                  <a:srgbClr val="A50021"/>
                </a:buClr>
                <a:buSzPct val="80000"/>
                <a:buFont typeface="Wingdings" pitchFamily="2" charset="2"/>
                <a:buChar char="Ø"/>
                <a:defRPr/>
              </a:pPr>
              <a:r>
                <a:rPr lang="fa-IR" sz="2000" b="1" dirty="0">
                  <a:solidFill>
                    <a:schemeClr val="tx1"/>
                  </a:solidFill>
                  <a:latin typeface="Tahoma" pitchFamily="34" charset="0"/>
                  <a:cs typeface="B Traffic" pitchFamily="2" charset="-78"/>
                </a:rPr>
                <a:t> ارائه خدمات پشتيباني</a:t>
              </a:r>
            </a:p>
            <a:p>
              <a:pPr algn="r" rtl="1" eaLnBrk="1" hangingPunct="1">
                <a:lnSpc>
                  <a:spcPct val="125000"/>
                </a:lnSpc>
                <a:buClr>
                  <a:srgbClr val="A50021"/>
                </a:buClr>
                <a:buSzPct val="80000"/>
                <a:buFont typeface="Wingdings" pitchFamily="2" charset="2"/>
                <a:buChar char="Ø"/>
                <a:defRPr/>
              </a:pPr>
              <a:r>
                <a:rPr lang="fa-IR" sz="2000" b="1" dirty="0">
                  <a:solidFill>
                    <a:schemeClr val="tx1"/>
                  </a:solidFill>
                  <a:latin typeface="Tahoma" pitchFamily="34" charset="0"/>
                  <a:cs typeface="B Traffic" pitchFamily="2" charset="-78"/>
                </a:rPr>
                <a:t> نظارت و هدايت</a:t>
              </a:r>
            </a:p>
            <a:p>
              <a:pPr algn="r" rtl="1" eaLnBrk="1" hangingPunct="1">
                <a:lnSpc>
                  <a:spcPct val="125000"/>
                </a:lnSpc>
                <a:buClr>
                  <a:srgbClr val="A50021"/>
                </a:buClr>
                <a:buSzPct val="80000"/>
                <a:buFont typeface="Wingdings" pitchFamily="2" charset="2"/>
                <a:buChar char="Ø"/>
                <a:defRPr/>
              </a:pPr>
              <a:r>
                <a:rPr lang="fa-IR" sz="2000" b="1" dirty="0">
                  <a:solidFill>
                    <a:schemeClr val="tx1"/>
                  </a:solidFill>
                  <a:latin typeface="Tahoma" pitchFamily="34" charset="0"/>
                  <a:cs typeface="B Traffic" pitchFamily="2" charset="-78"/>
                </a:rPr>
                <a:t> ارائه تسهيلات قانوني</a:t>
              </a:r>
              <a:endParaRPr lang="en-US" sz="2000" b="1" dirty="0">
                <a:solidFill>
                  <a:schemeClr val="tx1"/>
                </a:solidFill>
                <a:latin typeface="Tahoma" pitchFamily="34" charset="0"/>
                <a:cs typeface="B Traffic" pitchFamily="2" charset="-78"/>
              </a:endParaRPr>
            </a:p>
          </p:txBody>
        </p:sp>
        <p:sp>
          <p:nvSpPr>
            <p:cNvPr id="18" name="Rectangle 16"/>
            <p:cNvSpPr>
              <a:spLocks noChangeArrowheads="1"/>
            </p:cNvSpPr>
            <p:nvPr/>
          </p:nvSpPr>
          <p:spPr bwMode="auto">
            <a:xfrm>
              <a:off x="135" y="684"/>
              <a:ext cx="1152" cy="153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lIns="91417" tIns="45708" rIns="91417" bIns="45708" anchor="ctr"/>
            <a:lstStyle/>
            <a:p>
              <a:pPr algn="ctr" rtl="1" eaLnBrk="1" hangingPunct="1">
                <a:lnSpc>
                  <a:spcPct val="125000"/>
                </a:lnSpc>
                <a:defRPr/>
              </a:pPr>
              <a:r>
                <a:rPr lang="fa-IR" sz="1700" b="1" dirty="0">
                  <a:solidFill>
                    <a:schemeClr val="tx1"/>
                  </a:solidFill>
                  <a:latin typeface="Tahoma" pitchFamily="34" charset="0"/>
                  <a:cs typeface="B Traffic" pitchFamily="2" charset="-78"/>
                </a:rPr>
                <a:t>تبديل واحدهاي</a:t>
              </a:r>
            </a:p>
            <a:p>
              <a:pPr algn="ctr" rtl="1" eaLnBrk="1" hangingPunct="1">
                <a:lnSpc>
                  <a:spcPct val="125000"/>
                </a:lnSpc>
                <a:defRPr/>
              </a:pPr>
              <a:r>
                <a:rPr lang="fa-IR" sz="1700" b="1" dirty="0">
                  <a:solidFill>
                    <a:schemeClr val="tx1"/>
                  </a:solidFill>
                  <a:latin typeface="Tahoma" pitchFamily="34" charset="0"/>
                  <a:cs typeface="B Traffic" pitchFamily="2" charset="-78"/>
                </a:rPr>
                <a:t>تحقيقاتي نوپا </a:t>
              </a:r>
            </a:p>
            <a:p>
              <a:pPr algn="ctr" rtl="1" eaLnBrk="1" hangingPunct="1">
                <a:lnSpc>
                  <a:spcPct val="125000"/>
                </a:lnSpc>
                <a:defRPr/>
              </a:pPr>
              <a:r>
                <a:rPr lang="en-US" sz="1700" b="1" dirty="0">
                  <a:solidFill>
                    <a:schemeClr val="tx1"/>
                  </a:solidFill>
                  <a:latin typeface="Tahoma" pitchFamily="34" charset="0"/>
                  <a:cs typeface="B Traffic" pitchFamily="2" charset="-78"/>
                </a:rPr>
                <a:t>(SME)</a:t>
              </a:r>
              <a:r>
                <a:rPr lang="fa-IR" sz="1700" b="1" dirty="0">
                  <a:solidFill>
                    <a:schemeClr val="tx1"/>
                  </a:solidFill>
                  <a:latin typeface="Tahoma" pitchFamily="34" charset="0"/>
                  <a:cs typeface="B Traffic" pitchFamily="2" charset="-78"/>
                </a:rPr>
                <a:t>ها به </a:t>
              </a:r>
            </a:p>
            <a:p>
              <a:pPr algn="ctr" rtl="1" eaLnBrk="1" hangingPunct="1">
                <a:lnSpc>
                  <a:spcPct val="125000"/>
                </a:lnSpc>
                <a:defRPr/>
              </a:pPr>
              <a:r>
                <a:rPr lang="fa-IR" sz="1700" b="1" dirty="0">
                  <a:solidFill>
                    <a:schemeClr val="tx1"/>
                  </a:solidFill>
                  <a:latin typeface="Tahoma" pitchFamily="34" charset="0"/>
                  <a:cs typeface="B Traffic" pitchFamily="2" charset="-78"/>
                </a:rPr>
                <a:t>موسسات توسعه </a:t>
              </a:r>
            </a:p>
            <a:p>
              <a:pPr algn="ctr" rtl="1" eaLnBrk="1" hangingPunct="1">
                <a:lnSpc>
                  <a:spcPct val="125000"/>
                </a:lnSpc>
                <a:defRPr/>
              </a:pPr>
              <a:r>
                <a:rPr lang="fa-IR" sz="1700" b="1" dirty="0">
                  <a:solidFill>
                    <a:schemeClr val="tx1"/>
                  </a:solidFill>
                  <a:latin typeface="Tahoma" pitchFamily="34" charset="0"/>
                  <a:cs typeface="B Traffic" pitchFamily="2" charset="-78"/>
                </a:rPr>
                <a:t>يافته و موفق </a:t>
              </a:r>
            </a:p>
            <a:p>
              <a:pPr algn="ctr" rtl="1" eaLnBrk="1" hangingPunct="1">
                <a:lnSpc>
                  <a:spcPct val="125000"/>
                </a:lnSpc>
                <a:defRPr/>
              </a:pPr>
              <a:r>
                <a:rPr lang="fa-IR" sz="1700" b="1" dirty="0">
                  <a:solidFill>
                    <a:schemeClr val="tx1"/>
                  </a:solidFill>
                  <a:latin typeface="Tahoma" pitchFamily="34" charset="0"/>
                  <a:cs typeface="B Traffic" pitchFamily="2" charset="-78"/>
                </a:rPr>
                <a:t>تحقيقاتي و اقتصادي</a:t>
              </a:r>
              <a:endParaRPr lang="en-US" sz="1700" b="1" dirty="0">
                <a:solidFill>
                  <a:schemeClr val="tx1"/>
                </a:solidFill>
                <a:latin typeface="Tahoma" pitchFamily="34" charset="0"/>
                <a:cs typeface="B Traffic" pitchFamily="2" charset="-78"/>
              </a:endParaRPr>
            </a:p>
          </p:txBody>
        </p:sp>
        <p:sp>
          <p:nvSpPr>
            <p:cNvPr id="19" name="Line 17"/>
            <p:cNvSpPr>
              <a:spLocks noChangeShapeType="1"/>
            </p:cNvSpPr>
            <p:nvPr/>
          </p:nvSpPr>
          <p:spPr bwMode="auto">
            <a:xfrm>
              <a:off x="2496" y="3137"/>
              <a:ext cx="816" cy="0"/>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a:lstStyle/>
            <a:p>
              <a:pPr algn="ctr">
                <a:defRPr/>
              </a:pPr>
              <a:endParaRPr lang="en-US"/>
            </a:p>
          </p:txBody>
        </p:sp>
      </p:grpSp>
    </p:spTree>
    <p:extLst>
      <p:ext uri="{BB962C8B-B14F-4D97-AF65-F5344CB8AC3E}">
        <p14:creationId xmlns:p14="http://schemas.microsoft.com/office/powerpoint/2010/main" val="26697784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2711</TotalTime>
  <Words>5939</Words>
  <Application>Microsoft Office PowerPoint</Application>
  <PresentationFormat>On-screen Show (4:3)</PresentationFormat>
  <Paragraphs>388</Paragraphs>
  <Slides>63</Slides>
  <Notes>1</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Trek</vt:lpstr>
      <vt:lpstr>PowerPoint Presentation</vt:lpstr>
      <vt:lpstr>مرکز رشد فناوری تجهیزات پزشکی دانشگاه علوم پزشکی تبریز</vt:lpstr>
      <vt:lpstr>PowerPoint Presentation</vt:lpstr>
      <vt:lpstr>PowerPoint Presentation</vt:lpstr>
      <vt:lpstr>PowerPoint Presentation</vt:lpstr>
      <vt:lpstr>فهرست مطالب</vt:lpstr>
      <vt:lpstr>Science and Technology park</vt:lpstr>
      <vt:lpstr>تعریف پارک علم و فناوری</vt:lpstr>
      <vt:lpstr>PowerPoint Presentation</vt:lpstr>
      <vt:lpstr>نخستین پارک علم و فناوری</vt:lpstr>
      <vt:lpstr>توسعه پارک ها در دهه 70 میلادی</vt:lpstr>
      <vt:lpstr>انفجار رشد پارک ها در دهه 80</vt:lpstr>
      <vt:lpstr>توسعه پارک ها در آسیا</vt:lpstr>
      <vt:lpstr>توسعه پارک ها در ایران</vt:lpstr>
      <vt:lpstr>incubator</vt:lpstr>
      <vt:lpstr>تعریف مرکز رشد</vt:lpstr>
      <vt:lpstr>تعریف مرکز رشد(ادامه)</vt:lpstr>
      <vt:lpstr>تاریخچه مراکز رشد در جهان</vt:lpstr>
      <vt:lpstr>ايده مراكز رشد در ایران</vt:lpstr>
      <vt:lpstr>تعداد مراکز رشد فناوری دانشگاه های علوم پزشکی بر اساس حوزه کاری(تا پایان سال94)</vt:lpstr>
      <vt:lpstr>تعداد شرکت دانش بنیان در کشور بر اساس حوزه کاری(تا پایان سال 94)</vt:lpstr>
      <vt:lpstr>PowerPoint Presentation</vt:lpstr>
      <vt:lpstr>تاریخچه مرکز رشد فناوری تجهیزارت پزشکی :</vt:lpstr>
      <vt:lpstr>اهداف مراکز رشد تجهیزات پزشکی</vt:lpstr>
      <vt:lpstr>PowerPoint Presentation</vt:lpstr>
      <vt:lpstr>مقررات و آیین نامه های مرکز رشد</vt:lpstr>
      <vt:lpstr>PowerPoint Presentation</vt:lpstr>
      <vt:lpstr>اساسنامه مراکز رشد واحدهای فناوری خصوصی و تخصصی حوزه سلامت</vt:lpstr>
      <vt:lpstr>اساسنامه مراکز رشد واحدهای فناوری در علوم پزشکی </vt:lpstr>
      <vt:lpstr>PowerPoint Presentation</vt:lpstr>
      <vt:lpstr>PowerPoint Presentation</vt:lpstr>
      <vt:lpstr>PowerPoint Presentation</vt:lpstr>
      <vt:lpstr>الف: الزامات از زمان پذیرش طرح تا انتهای مرحله پیش رشد</vt:lpstr>
      <vt:lpstr>PowerPoint Presentation</vt:lpstr>
      <vt:lpstr>مهارت های قابل اکتساب از طریق برگزاری دوره های آموزشی</vt:lpstr>
      <vt:lpstr>اقدامات سه ماهه دوم فناور بعد از پذیرش طرح(مرحله پیش رشد) </vt:lpstr>
      <vt:lpstr>اقدامات سه ماهه دوم فناور بعد از پذیرش طرح(مرحله پیش رشد) </vt:lpstr>
      <vt:lpstr>PowerPoint Presentation</vt:lpstr>
      <vt:lpstr>اقدامات سه ماهه دوم فناور بعد از پذیرش طرح(مرحله پیش رشد) </vt:lpstr>
      <vt:lpstr> ب – الزاماتی که از زمان تایید شورای مرکز رشد (جهت ورود به مرحله رشد) تا آخر سال سوم جهت تجاری سازی محصول نهایی در مرکز رشد در بازه های زمانی (سال اول تا سوم) بایستی توسط فناور به انجام برسد:</vt:lpstr>
      <vt:lpstr>PowerPoint Presentation</vt:lpstr>
      <vt:lpstr>الزامات سال اول  هدف کلی: تولید نمونه اولیه محصول (پروتوتایپ) در پایان سال اول </vt:lpstr>
      <vt:lpstr>اقدامات سه ماهه دوم</vt:lpstr>
      <vt:lpstr>اقدامات سه ماهه سوم</vt:lpstr>
      <vt:lpstr>اقدامات سه ماهه چهارم</vt:lpstr>
      <vt:lpstr>اقدامات سه ماهه چهارم</vt:lpstr>
      <vt:lpstr>PowerPoint Presentation</vt:lpstr>
      <vt:lpstr>الزامات سال دوم </vt:lpstr>
      <vt:lpstr>الزامات سال دوم</vt:lpstr>
      <vt:lpstr>الزامات سال دوم</vt:lpstr>
      <vt:lpstr>الزامات سال دوم</vt:lpstr>
      <vt:lpstr>PowerPoint Presentation</vt:lpstr>
      <vt:lpstr>الزامات سال سوم </vt:lpstr>
      <vt:lpstr>الزامات سال سوم</vt:lpstr>
      <vt:lpstr>الزامات سال سوم</vt:lpstr>
      <vt:lpstr>الزامات سال سوم</vt:lpstr>
      <vt:lpstr>الزامات سال سوم</vt:lpstr>
      <vt:lpstr>الزامات سال سوم</vt:lpstr>
      <vt:lpstr>PowerPoint Presentation</vt:lpstr>
      <vt:lpstr>PowerPoint Presentation</vt:lpstr>
      <vt:lpstr>فهرست فرایندهای مرکز رشد فناوری تجهیزات پزشکی در طی سال 96</vt:lpstr>
      <vt:lpstr>فهرست فرایندهای بازبینی شده مرکز رشد فناوری تجهیزات پزشکی در طی سال 97</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Iran Data</dc:creator>
  <cp:lastModifiedBy>home</cp:lastModifiedBy>
  <cp:revision>291</cp:revision>
  <dcterms:created xsi:type="dcterms:W3CDTF">2017-12-15T09:55:02Z</dcterms:created>
  <dcterms:modified xsi:type="dcterms:W3CDTF">2018-10-10T08:30:30Z</dcterms:modified>
</cp:coreProperties>
</file>